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2" r:id="rId29"/>
    <p:sldId id="323" r:id="rId30"/>
    <p:sldId id="324" r:id="rId31"/>
  </p:sldIdLst>
  <p:sldSz cx="9144000" cy="6858000" type="screen4x3"/>
  <p:notesSz cx="7315200" cy="9601200"/>
  <p:custDataLst>
    <p:tags r:id="rId3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654"/>
    <a:srgbClr val="7B7A77"/>
    <a:srgbClr val="FFD7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9" d="100"/>
          <a:sy n="109" d="100"/>
        </p:scale>
        <p:origin x="1656" y="102"/>
      </p:cViewPr>
      <p:guideLst/>
    </p:cSldViewPr>
  </p:slid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114748-D98C-4B18-BF1E-D8B5FDECF27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a:t>Evolution of Community Living Mandate</a:t>
            </a:r>
          </a:p>
        </p:txBody>
      </p:sp>
      <p:sp>
        <p:nvSpPr>
          <p:cNvPr id="3" name="Date Placeholder 2">
            <a:extLst>
              <a:ext uri="{FF2B5EF4-FFF2-40B4-BE49-F238E27FC236}">
                <a16:creationId xmlns:a16="http://schemas.microsoft.com/office/drawing/2014/main" id="{69F453C2-9541-40F7-996C-BE8E412EA12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7/11/2019</a:t>
            </a:r>
          </a:p>
        </p:txBody>
      </p:sp>
      <p:sp>
        <p:nvSpPr>
          <p:cNvPr id="4" name="Footer Placeholder 3">
            <a:extLst>
              <a:ext uri="{FF2B5EF4-FFF2-40B4-BE49-F238E27FC236}">
                <a16:creationId xmlns:a16="http://schemas.microsoft.com/office/drawing/2014/main" id="{F1C73486-72C8-4FF9-B95D-85B5797FB2D1}"/>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a:t>AL-APSE 2019</a:t>
            </a:r>
          </a:p>
        </p:txBody>
      </p:sp>
      <p:sp>
        <p:nvSpPr>
          <p:cNvPr id="5" name="Slide Number Placeholder 4">
            <a:extLst>
              <a:ext uri="{FF2B5EF4-FFF2-40B4-BE49-F238E27FC236}">
                <a16:creationId xmlns:a16="http://schemas.microsoft.com/office/drawing/2014/main" id="{616BE50A-189D-4238-A27D-E7491C79AFD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D15CF5C-0907-4898-8E44-207D9445C28C}" type="slidenum">
              <a:rPr lang="en-US" smtClean="0"/>
              <a:t>‹#›</a:t>
            </a:fld>
            <a:endParaRPr lang="en-US"/>
          </a:p>
        </p:txBody>
      </p:sp>
    </p:spTree>
    <p:extLst>
      <p:ext uri="{BB962C8B-B14F-4D97-AF65-F5344CB8AC3E}">
        <p14:creationId xmlns:p14="http://schemas.microsoft.com/office/powerpoint/2010/main" val="212417535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Evolution of Community Living Mandate</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7/11/2019</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AL-APSE 2019</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7F357E1-17E1-4300-A8ED-8BD20B9E5810}" type="slidenum">
              <a:rPr lang="en-US" smtClean="0"/>
              <a:t>‹#›</a:t>
            </a:fld>
            <a:endParaRPr lang="en-US"/>
          </a:p>
        </p:txBody>
      </p:sp>
    </p:spTree>
    <p:extLst>
      <p:ext uri="{BB962C8B-B14F-4D97-AF65-F5344CB8AC3E}">
        <p14:creationId xmlns:p14="http://schemas.microsoft.com/office/powerpoint/2010/main" val="338941608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AB2918-E170-466C-9334-AA0594B1264E}" type="slidenum">
              <a:rPr lang="en-US" smtClean="0"/>
              <a:pPr/>
              <a:t>30</a:t>
            </a:fld>
            <a:endParaRPr lang="en-US"/>
          </a:p>
        </p:txBody>
      </p:sp>
      <p:sp>
        <p:nvSpPr>
          <p:cNvPr id="5" name="Date Placeholder 4">
            <a:extLst>
              <a:ext uri="{FF2B5EF4-FFF2-40B4-BE49-F238E27FC236}">
                <a16:creationId xmlns:a16="http://schemas.microsoft.com/office/drawing/2014/main" id="{FC6793F6-16FA-466E-BB71-20A7FB4C1C7D}"/>
              </a:ext>
            </a:extLst>
          </p:cNvPr>
          <p:cNvSpPr>
            <a:spLocks noGrp="1"/>
          </p:cNvSpPr>
          <p:nvPr>
            <p:ph type="dt" idx="1"/>
          </p:nvPr>
        </p:nvSpPr>
        <p:spPr/>
        <p:txBody>
          <a:bodyPr/>
          <a:lstStyle/>
          <a:p>
            <a:r>
              <a:rPr lang="en-US"/>
              <a:t>7/11/2019</a:t>
            </a:r>
          </a:p>
        </p:txBody>
      </p:sp>
      <p:sp>
        <p:nvSpPr>
          <p:cNvPr id="6" name="Footer Placeholder 5">
            <a:extLst>
              <a:ext uri="{FF2B5EF4-FFF2-40B4-BE49-F238E27FC236}">
                <a16:creationId xmlns:a16="http://schemas.microsoft.com/office/drawing/2014/main" id="{409C4AC5-F0DC-47EF-A696-9C6801B5B1E4}"/>
              </a:ext>
            </a:extLst>
          </p:cNvPr>
          <p:cNvSpPr>
            <a:spLocks noGrp="1"/>
          </p:cNvSpPr>
          <p:nvPr>
            <p:ph type="ftr" sz="quarter" idx="4"/>
          </p:nvPr>
        </p:nvSpPr>
        <p:spPr/>
        <p:txBody>
          <a:bodyPr/>
          <a:lstStyle/>
          <a:p>
            <a:r>
              <a:rPr lang="en-US"/>
              <a:t>AL-APSE 2019</a:t>
            </a:r>
          </a:p>
        </p:txBody>
      </p:sp>
      <p:sp>
        <p:nvSpPr>
          <p:cNvPr id="7" name="Header Placeholder 6">
            <a:extLst>
              <a:ext uri="{FF2B5EF4-FFF2-40B4-BE49-F238E27FC236}">
                <a16:creationId xmlns:a16="http://schemas.microsoft.com/office/drawing/2014/main" id="{D4866BBD-745C-44D3-A5B8-F19AFE91D33B}"/>
              </a:ext>
            </a:extLst>
          </p:cNvPr>
          <p:cNvSpPr>
            <a:spLocks noGrp="1"/>
          </p:cNvSpPr>
          <p:nvPr>
            <p:ph type="hdr" sz="quarter"/>
          </p:nvPr>
        </p:nvSpPr>
        <p:spPr/>
        <p:txBody>
          <a:bodyPr/>
          <a:lstStyle/>
          <a:p>
            <a:r>
              <a:rPr lang="en-US"/>
              <a:t>Evolution of Community Living Mandate</a:t>
            </a:r>
          </a:p>
        </p:txBody>
      </p:sp>
    </p:spTree>
    <p:extLst>
      <p:ext uri="{BB962C8B-B14F-4D97-AF65-F5344CB8AC3E}">
        <p14:creationId xmlns:p14="http://schemas.microsoft.com/office/powerpoint/2010/main" val="152444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D4C60B-6EB8-5F44-87B2-3B8E7126CE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55C3-36D8-0244-B4A5-381895CACF84}" type="slidenum">
              <a:rPr lang="en-US" smtClean="0"/>
              <a:pPr/>
              <a:t>‹#›</a:t>
            </a:fld>
            <a:endParaRPr lang="en-US"/>
          </a:p>
        </p:txBody>
      </p:sp>
    </p:spTree>
    <p:extLst>
      <p:ext uri="{BB962C8B-B14F-4D97-AF65-F5344CB8AC3E}">
        <p14:creationId xmlns:p14="http://schemas.microsoft.com/office/powerpoint/2010/main" val="150871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4C60B-6EB8-5F44-87B2-3B8E7126CE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55C3-36D8-0244-B4A5-381895CACF84}" type="slidenum">
              <a:rPr lang="en-US" smtClean="0"/>
              <a:pPr/>
              <a:t>‹#›</a:t>
            </a:fld>
            <a:endParaRPr lang="en-US"/>
          </a:p>
        </p:txBody>
      </p:sp>
    </p:spTree>
    <p:extLst>
      <p:ext uri="{BB962C8B-B14F-4D97-AF65-F5344CB8AC3E}">
        <p14:creationId xmlns:p14="http://schemas.microsoft.com/office/powerpoint/2010/main" val="177742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0D4C60B-6EB8-5F44-87B2-3B8E7126CEAF}"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555C3-36D8-0244-B4A5-381895CACF84}" type="slidenum">
              <a:rPr lang="en-US" smtClean="0"/>
              <a:pPr/>
              <a:t>‹#›</a:t>
            </a:fld>
            <a:endParaRPr lang="en-US"/>
          </a:p>
        </p:txBody>
      </p:sp>
    </p:spTree>
    <p:extLst>
      <p:ext uri="{BB962C8B-B14F-4D97-AF65-F5344CB8AC3E}">
        <p14:creationId xmlns:p14="http://schemas.microsoft.com/office/powerpoint/2010/main" val="9983116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4C60B-6EB8-5F44-87B2-3B8E7126CEAF}" type="datetimeFigureOut">
              <a:rPr lang="en-US" smtClean="0"/>
              <a:pPr/>
              <a:t>6/26/2019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555C3-36D8-0244-B4A5-381895CACF84}" type="slidenum">
              <a:rPr lang="en-US" smtClean="0"/>
              <a:pPr/>
              <a:t>‹#›</a:t>
            </a:fld>
            <a:endParaRPr lang="en-US"/>
          </a:p>
        </p:txBody>
      </p:sp>
    </p:spTree>
    <p:extLst>
      <p:ext uri="{BB962C8B-B14F-4D97-AF65-F5344CB8AC3E}">
        <p14:creationId xmlns:p14="http://schemas.microsoft.com/office/powerpoint/2010/main" val="95772594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Lst>
  <p:txStyles>
    <p:titleStyle>
      <a:lvl1pPr algn="ctr" defTabSz="457200" rtl="0" eaLnBrk="1" latinLnBrk="0" hangingPunct="1">
        <a:spcBef>
          <a:spcPct val="0"/>
        </a:spcBef>
        <a:buNone/>
        <a:defRPr sz="4400" kern="1200">
          <a:solidFill>
            <a:srgbClr val="1F497D"/>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F497D"/>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F497D"/>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F497D"/>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F497D"/>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F497D"/>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accessiblealabama.org/assessment/"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hyperlink" Target="http://www.collaborative-solutions.net/Programs/lihca.html" TargetMode="External"/><Relationship Id="rId3" Type="http://schemas.openxmlformats.org/officeDocument/2006/relationships/hyperlink" Target="http://acdd.org/" TargetMode="External"/><Relationship Id="rId7" Type="http://schemas.openxmlformats.org/officeDocument/2006/relationships/hyperlink" Target="http://www.universaldesign.com/" TargetMode="External"/><Relationship Id="rId2" Type="http://schemas.openxmlformats.org/officeDocument/2006/relationships/hyperlink" Target="http://accessiblealabama.org" TargetMode="External"/><Relationship Id="rId1" Type="http://schemas.openxmlformats.org/officeDocument/2006/relationships/slideLayout" Target="../slideLayouts/slideLayout3.xml"/><Relationship Id="rId6" Type="http://schemas.openxmlformats.org/officeDocument/2006/relationships/hyperlink" Target="http://www.va.gov" TargetMode="External"/><Relationship Id="rId11" Type="http://schemas.openxmlformats.org/officeDocument/2006/relationships/image" Target="../media/image1.jpeg"/><Relationship Id="rId5" Type="http://schemas.openxmlformats.org/officeDocument/2006/relationships/hyperlink" Target="https://gclportal.medicaid.alabama.gov/" TargetMode="External"/><Relationship Id="rId10" Type="http://schemas.openxmlformats.org/officeDocument/2006/relationships/hyperlink" Target="http://www.ada.gov" TargetMode="External"/><Relationship Id="rId4" Type="http://schemas.openxmlformats.org/officeDocument/2006/relationships/hyperlink" Target="https://adap.ua.edu/" TargetMode="External"/><Relationship Id="rId9" Type="http://schemas.openxmlformats.org/officeDocument/2006/relationships/hyperlink" Target="http://portal.hud.gov"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ehab.alabama.gov/individuals-and-families/sta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630A981-573C-472C-9766-8E743EDC50E3}"/>
              </a:ext>
            </a:extLst>
          </p:cNvPr>
          <p:cNvSpPr>
            <a:spLocks noGrp="1"/>
          </p:cNvSpPr>
          <p:nvPr>
            <p:ph type="ctrTitle"/>
          </p:nvPr>
        </p:nvSpPr>
        <p:spPr/>
        <p:txBody>
          <a:bodyPr/>
          <a:lstStyle/>
          <a:p>
            <a:r>
              <a:rPr lang="en-US" dirty="0"/>
              <a:t>The Evolution and Response to a Community Living Mandate</a:t>
            </a:r>
          </a:p>
        </p:txBody>
      </p:sp>
      <p:sp>
        <p:nvSpPr>
          <p:cNvPr id="7" name="Subtitle 6">
            <a:extLst>
              <a:ext uri="{FF2B5EF4-FFF2-40B4-BE49-F238E27FC236}">
                <a16:creationId xmlns:a16="http://schemas.microsoft.com/office/drawing/2014/main" id="{B2185B46-9DBD-405B-BDE2-FF27ABE905B4}"/>
              </a:ext>
            </a:extLst>
          </p:cNvPr>
          <p:cNvSpPr>
            <a:spLocks noGrp="1"/>
          </p:cNvSpPr>
          <p:nvPr>
            <p:ph type="subTitle" idx="1"/>
          </p:nvPr>
        </p:nvSpPr>
        <p:spPr>
          <a:xfrm>
            <a:off x="1723292" y="4177247"/>
            <a:ext cx="6400800" cy="1752600"/>
          </a:xfrm>
        </p:spPr>
        <p:txBody>
          <a:bodyPr/>
          <a:lstStyle/>
          <a:p>
            <a:r>
              <a:rPr lang="en-US" dirty="0"/>
              <a:t>AL-APSE Conference</a:t>
            </a:r>
          </a:p>
          <a:p>
            <a:r>
              <a:rPr lang="en-US" dirty="0"/>
              <a:t>July 11, 2019</a:t>
            </a:r>
          </a:p>
          <a:p>
            <a:r>
              <a:rPr lang="en-US" dirty="0"/>
              <a:t>Montgomery, Alabama</a:t>
            </a:r>
          </a:p>
        </p:txBody>
      </p:sp>
      <p:pic>
        <p:nvPicPr>
          <p:cNvPr id="8" name="Picture 7">
            <a:extLst>
              <a:ext uri="{FF2B5EF4-FFF2-40B4-BE49-F238E27FC236}">
                <a16:creationId xmlns:a16="http://schemas.microsoft.com/office/drawing/2014/main" id="{1D1FF334-79FC-47DF-BA26-55C8B036A7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929847"/>
            <a:ext cx="2876091" cy="862827"/>
          </a:xfrm>
          <a:prstGeom prst="rect">
            <a:avLst/>
          </a:prstGeom>
        </p:spPr>
      </p:pic>
    </p:spTree>
    <p:extLst>
      <p:ext uri="{BB962C8B-B14F-4D97-AF65-F5344CB8AC3E}">
        <p14:creationId xmlns:p14="http://schemas.microsoft.com/office/powerpoint/2010/main" val="473579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solidFill>
                  <a:srgbClr val="1F497D"/>
                </a:solidFill>
                <a:latin typeface="Helvetica"/>
                <a:cs typeface="Helvetica"/>
              </a:rPr>
              <a:t>Statistics</a:t>
            </a:r>
          </a:p>
        </p:txBody>
      </p:sp>
      <p:sp>
        <p:nvSpPr>
          <p:cNvPr id="6" name="Content Placeholder 5"/>
          <p:cNvSpPr>
            <a:spLocks noGrp="1"/>
          </p:cNvSpPr>
          <p:nvPr>
            <p:ph idx="1"/>
          </p:nvPr>
        </p:nvSpPr>
        <p:spPr/>
        <p:txBody>
          <a:bodyPr>
            <a:normAutofit/>
          </a:bodyPr>
          <a:lstStyle/>
          <a:p>
            <a:pPr marL="0" indent="0">
              <a:buNone/>
            </a:pPr>
            <a:r>
              <a:rPr lang="en-US" dirty="0">
                <a:solidFill>
                  <a:srgbClr val="1F497D"/>
                </a:solidFill>
                <a:latin typeface="Helvetica"/>
                <a:cs typeface="Helvetica"/>
              </a:rPr>
              <a:t>There are over </a:t>
            </a:r>
            <a:r>
              <a:rPr lang="en-US" b="1" dirty="0">
                <a:latin typeface="Helvetica"/>
                <a:cs typeface="Helvetica"/>
              </a:rPr>
              <a:t>____</a:t>
            </a:r>
            <a:r>
              <a:rPr lang="en-US" b="1" dirty="0">
                <a:solidFill>
                  <a:srgbClr val="1F497D"/>
                </a:solidFill>
                <a:latin typeface="Helvetica"/>
                <a:cs typeface="Helvetica"/>
              </a:rPr>
              <a:t> people with disabilities in Alabama who are under age 65</a:t>
            </a:r>
            <a:r>
              <a:rPr lang="en-US" dirty="0">
                <a:solidFill>
                  <a:srgbClr val="1F497D"/>
                </a:solidFill>
                <a:latin typeface="Helvetica"/>
                <a:cs typeface="Helvetica"/>
              </a:rPr>
              <a:t>, dependent on Medicaid and living </a:t>
            </a:r>
            <a:r>
              <a:rPr lang="en-US" b="1" dirty="0">
                <a:solidFill>
                  <a:srgbClr val="1F497D"/>
                </a:solidFill>
                <a:latin typeface="Helvetica"/>
                <a:cs typeface="Helvetica"/>
              </a:rPr>
              <a:t>in nursing homes. </a:t>
            </a:r>
            <a:endParaRPr lang="en-US" dirty="0">
              <a:solidFill>
                <a:srgbClr val="1F497D"/>
              </a:solidFill>
              <a:latin typeface="Helvetica"/>
              <a:cs typeface="Helvetica"/>
            </a:endParaRPr>
          </a:p>
          <a:p>
            <a:pPr marL="0" indent="0">
              <a:buNone/>
            </a:pPr>
            <a:br>
              <a:rPr lang="en-US" b="1" dirty="0">
                <a:solidFill>
                  <a:srgbClr val="1F497D"/>
                </a:solidFill>
                <a:latin typeface="Helvetica"/>
                <a:cs typeface="Helvetica"/>
              </a:rPr>
            </a:br>
            <a:r>
              <a:rPr lang="en-US" b="1" dirty="0">
                <a:latin typeface="Helvetica"/>
                <a:cs typeface="Helvetica"/>
              </a:rPr>
              <a:t>___</a:t>
            </a:r>
            <a:r>
              <a:rPr lang="en-US" b="1" dirty="0">
                <a:solidFill>
                  <a:srgbClr val="1F497D"/>
                </a:solidFill>
                <a:latin typeface="Helvetica"/>
                <a:cs typeface="Helvetica"/>
              </a:rPr>
              <a:t>%</a:t>
            </a:r>
            <a:r>
              <a:rPr lang="en-US" dirty="0">
                <a:solidFill>
                  <a:srgbClr val="1F497D"/>
                </a:solidFill>
                <a:latin typeface="Helvetica"/>
                <a:cs typeface="Helvetica"/>
              </a:rPr>
              <a:t> of them want more community-based housing options.</a:t>
            </a:r>
          </a:p>
          <a:p>
            <a:pPr marL="0" indent="0">
              <a:buNone/>
            </a:pPr>
            <a:endParaRPr lang="en-US" dirty="0">
              <a:solidFill>
                <a:srgbClr val="1F497D"/>
              </a:solidFill>
              <a:latin typeface="Helvetica"/>
              <a:cs typeface="Helvetica"/>
            </a:endParaRPr>
          </a:p>
          <a:p>
            <a:pPr marL="0" indent="0">
              <a:buNone/>
            </a:pPr>
            <a:endParaRPr lang="en-US" dirty="0">
              <a:solidFill>
                <a:srgbClr val="1F497D"/>
              </a:solidFill>
              <a:latin typeface="Helvetica"/>
              <a:cs typeface="Helvetica"/>
            </a:endParaRPr>
          </a:p>
          <a:p>
            <a:pPr marL="0" indent="0">
              <a:buNone/>
            </a:pPr>
            <a:endParaRPr lang="en-US" dirty="0">
              <a:solidFill>
                <a:srgbClr val="1F497D"/>
              </a:solidFill>
              <a:latin typeface="Helvetica"/>
              <a:cs typeface="Helvetica"/>
            </a:endParaRPr>
          </a:p>
        </p:txBody>
      </p:sp>
      <p:pic>
        <p:nvPicPr>
          <p:cNvPr id="4" name="Picture 3">
            <a:extLst>
              <a:ext uri="{FF2B5EF4-FFF2-40B4-BE49-F238E27FC236}">
                <a16:creationId xmlns:a16="http://schemas.microsoft.com/office/drawing/2014/main" id="{816D0CB4-D157-4304-9B7D-9A02FE105C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63855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solidFill>
                  <a:srgbClr val="1F497D"/>
                </a:solidFill>
                <a:latin typeface="Helvetica"/>
                <a:cs typeface="Helvetica"/>
              </a:rPr>
              <a:t>Statistics</a:t>
            </a:r>
          </a:p>
        </p:txBody>
      </p:sp>
      <p:sp>
        <p:nvSpPr>
          <p:cNvPr id="6" name="Content Placeholder 5"/>
          <p:cNvSpPr>
            <a:spLocks noGrp="1"/>
          </p:cNvSpPr>
          <p:nvPr>
            <p:ph idx="1"/>
          </p:nvPr>
        </p:nvSpPr>
        <p:spPr/>
        <p:txBody>
          <a:bodyPr>
            <a:normAutofit/>
          </a:bodyPr>
          <a:lstStyle/>
          <a:p>
            <a:pPr marL="0" indent="0">
              <a:buNone/>
            </a:pPr>
            <a:r>
              <a:rPr lang="en-US" dirty="0">
                <a:solidFill>
                  <a:srgbClr val="1F497D"/>
                </a:solidFill>
                <a:latin typeface="Helvetica"/>
                <a:cs typeface="Helvetica"/>
              </a:rPr>
              <a:t>There are over </a:t>
            </a:r>
            <a:r>
              <a:rPr lang="en-US" b="1" dirty="0">
                <a:solidFill>
                  <a:srgbClr val="1F497D"/>
                </a:solidFill>
                <a:latin typeface="Helvetica"/>
                <a:cs typeface="Helvetica"/>
              </a:rPr>
              <a:t>4600 people with disabilities in Alabama who are under age 65</a:t>
            </a:r>
            <a:r>
              <a:rPr lang="en-US" dirty="0">
                <a:solidFill>
                  <a:srgbClr val="1F497D"/>
                </a:solidFill>
                <a:latin typeface="Helvetica"/>
                <a:cs typeface="Helvetica"/>
              </a:rPr>
              <a:t>, dependent on Medicaid and living </a:t>
            </a:r>
            <a:r>
              <a:rPr lang="en-US" b="1" dirty="0">
                <a:solidFill>
                  <a:srgbClr val="1F497D"/>
                </a:solidFill>
                <a:latin typeface="Helvetica"/>
                <a:cs typeface="Helvetica"/>
              </a:rPr>
              <a:t>in nursing homes. </a:t>
            </a:r>
            <a:endParaRPr lang="en-US" dirty="0">
              <a:solidFill>
                <a:srgbClr val="1F497D"/>
              </a:solidFill>
              <a:latin typeface="Helvetica"/>
              <a:cs typeface="Helvetica"/>
            </a:endParaRPr>
          </a:p>
          <a:p>
            <a:pPr marL="0" indent="0">
              <a:buNone/>
            </a:pPr>
            <a:br>
              <a:rPr lang="en-US" b="1" dirty="0">
                <a:solidFill>
                  <a:srgbClr val="1F497D"/>
                </a:solidFill>
                <a:latin typeface="Helvetica"/>
                <a:cs typeface="Helvetica"/>
              </a:rPr>
            </a:br>
            <a:r>
              <a:rPr lang="en-US" b="1" dirty="0">
                <a:solidFill>
                  <a:srgbClr val="1F497D"/>
                </a:solidFill>
                <a:latin typeface="Helvetica"/>
                <a:cs typeface="Helvetica"/>
              </a:rPr>
              <a:t>78%</a:t>
            </a:r>
            <a:r>
              <a:rPr lang="en-US" dirty="0">
                <a:solidFill>
                  <a:srgbClr val="1F497D"/>
                </a:solidFill>
                <a:latin typeface="Helvetica"/>
                <a:cs typeface="Helvetica"/>
              </a:rPr>
              <a:t> of them want more community-based housing options.</a:t>
            </a:r>
          </a:p>
          <a:p>
            <a:pPr marL="0" indent="0">
              <a:buNone/>
            </a:pPr>
            <a:endParaRPr lang="en-US" dirty="0">
              <a:solidFill>
                <a:srgbClr val="1F497D"/>
              </a:solidFill>
              <a:latin typeface="Helvetica"/>
              <a:cs typeface="Helvetica"/>
            </a:endParaRPr>
          </a:p>
          <a:p>
            <a:pPr marL="0" indent="0">
              <a:buNone/>
            </a:pPr>
            <a:endParaRPr lang="en-US" dirty="0">
              <a:solidFill>
                <a:srgbClr val="1F497D"/>
              </a:solidFill>
              <a:latin typeface="Helvetica"/>
              <a:cs typeface="Helvetica"/>
            </a:endParaRPr>
          </a:p>
          <a:p>
            <a:pPr marL="0" indent="0">
              <a:buNone/>
            </a:pPr>
            <a:endParaRPr lang="en-US" dirty="0">
              <a:solidFill>
                <a:srgbClr val="1F497D"/>
              </a:solidFill>
              <a:latin typeface="Helvetica"/>
              <a:cs typeface="Helvetica"/>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4573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solidFill>
                  <a:srgbClr val="1F497D"/>
                </a:solidFill>
              </a:rPr>
              <a:t>Statistics</a:t>
            </a:r>
          </a:p>
        </p:txBody>
      </p:sp>
      <p:sp>
        <p:nvSpPr>
          <p:cNvPr id="6" name="Content Placeholder 5"/>
          <p:cNvSpPr>
            <a:spLocks noGrp="1"/>
          </p:cNvSpPr>
          <p:nvPr>
            <p:ph idx="1"/>
          </p:nvPr>
        </p:nvSpPr>
        <p:spPr>
          <a:xfrm>
            <a:off x="457200" y="1600201"/>
            <a:ext cx="8229600" cy="3620144"/>
          </a:xfrm>
        </p:spPr>
        <p:txBody>
          <a:bodyPr>
            <a:normAutofit fontScale="85000" lnSpcReduction="20000"/>
          </a:bodyPr>
          <a:lstStyle/>
          <a:p>
            <a:pPr marL="0" indent="0">
              <a:lnSpc>
                <a:spcPct val="120000"/>
              </a:lnSpc>
              <a:spcBef>
                <a:spcPts val="0"/>
              </a:spcBef>
              <a:buNone/>
            </a:pPr>
            <a:r>
              <a:rPr lang="en-US" dirty="0">
                <a:solidFill>
                  <a:srgbClr val="1F497D"/>
                </a:solidFill>
                <a:latin typeface="Helvetica"/>
                <a:cs typeface="Helvetica"/>
              </a:rPr>
              <a:t>At the same time, the aging population is rapidly growing—especially in Alabama. By 2025, </a:t>
            </a:r>
            <a:r>
              <a:rPr lang="en-US" b="1" dirty="0">
                <a:solidFill>
                  <a:srgbClr val="1F497D"/>
                </a:solidFill>
                <a:latin typeface="Helvetica"/>
                <a:cs typeface="Helvetica"/>
              </a:rPr>
              <a:t>over </a:t>
            </a:r>
            <a:r>
              <a:rPr lang="en-US" b="1" dirty="0">
                <a:latin typeface="Helvetica"/>
                <a:cs typeface="Helvetica"/>
              </a:rPr>
              <a:t>_______</a:t>
            </a:r>
            <a:r>
              <a:rPr lang="en-US" b="1" dirty="0">
                <a:solidFill>
                  <a:srgbClr val="1F497D"/>
                </a:solidFill>
                <a:latin typeface="Helvetica"/>
                <a:cs typeface="Helvetica"/>
              </a:rPr>
              <a:t> people in Alabama will be over 65</a:t>
            </a:r>
            <a:r>
              <a:rPr lang="en-US" dirty="0">
                <a:solidFill>
                  <a:srgbClr val="1F497D"/>
                </a:solidFill>
                <a:latin typeface="Helvetica"/>
                <a:cs typeface="Helvetica"/>
              </a:rPr>
              <a:t>—that is an increase of </a:t>
            </a:r>
            <a:r>
              <a:rPr lang="en-US" dirty="0">
                <a:latin typeface="Helvetica"/>
                <a:cs typeface="Helvetica"/>
              </a:rPr>
              <a:t>___</a:t>
            </a:r>
            <a:r>
              <a:rPr lang="en-US" dirty="0">
                <a:solidFill>
                  <a:srgbClr val="1F497D"/>
                </a:solidFill>
                <a:latin typeface="Helvetica"/>
                <a:cs typeface="Helvetica"/>
              </a:rPr>
              <a:t>% in just 15 years.</a:t>
            </a: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r>
              <a:rPr lang="en-US" dirty="0">
                <a:solidFill>
                  <a:srgbClr val="1F497D"/>
                </a:solidFill>
                <a:latin typeface="Helvetica"/>
                <a:cs typeface="Helvetica"/>
              </a:rPr>
              <a:t>As people age, the rate of disability rises dramatically. </a:t>
            </a:r>
            <a:r>
              <a:rPr lang="en-US" dirty="0">
                <a:latin typeface="Helvetica"/>
                <a:cs typeface="Helvetica"/>
              </a:rPr>
              <a:t>___</a:t>
            </a:r>
            <a:r>
              <a:rPr lang="en-US" dirty="0">
                <a:solidFill>
                  <a:srgbClr val="1F497D"/>
                </a:solidFill>
                <a:latin typeface="Helvetica"/>
                <a:cs typeface="Helvetica"/>
              </a:rPr>
              <a:t>% of Medicare recipients report 2 or more disabling or chronic conditions.</a:t>
            </a: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endParaRPr lang="en-US" dirty="0">
              <a:solidFill>
                <a:srgbClr val="1F497D"/>
              </a:solidFill>
              <a:latin typeface="Helvetica"/>
              <a:cs typeface="Helvetica"/>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23387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a:solidFill>
                  <a:srgbClr val="1F497D"/>
                </a:solidFill>
              </a:rPr>
              <a:t>Statistics</a:t>
            </a:r>
          </a:p>
        </p:txBody>
      </p:sp>
      <p:sp>
        <p:nvSpPr>
          <p:cNvPr id="6" name="Content Placeholder 5"/>
          <p:cNvSpPr>
            <a:spLocks noGrp="1"/>
          </p:cNvSpPr>
          <p:nvPr>
            <p:ph idx="1"/>
          </p:nvPr>
        </p:nvSpPr>
        <p:spPr>
          <a:xfrm>
            <a:off x="457200" y="1600201"/>
            <a:ext cx="8229600" cy="3620144"/>
          </a:xfrm>
        </p:spPr>
        <p:txBody>
          <a:bodyPr>
            <a:normAutofit fontScale="85000" lnSpcReduction="20000"/>
          </a:bodyPr>
          <a:lstStyle/>
          <a:p>
            <a:pPr marL="0" indent="0">
              <a:lnSpc>
                <a:spcPct val="120000"/>
              </a:lnSpc>
              <a:spcBef>
                <a:spcPts val="0"/>
              </a:spcBef>
              <a:buNone/>
            </a:pPr>
            <a:r>
              <a:rPr lang="en-US" dirty="0">
                <a:solidFill>
                  <a:srgbClr val="1F497D"/>
                </a:solidFill>
                <a:latin typeface="Helvetica"/>
                <a:cs typeface="Helvetica"/>
              </a:rPr>
              <a:t>At the same time, the aging population is rapidly growing—especially in Alabama. By 2025, </a:t>
            </a:r>
            <a:r>
              <a:rPr lang="en-US" b="1" dirty="0">
                <a:solidFill>
                  <a:srgbClr val="1F497D"/>
                </a:solidFill>
                <a:latin typeface="Helvetica"/>
                <a:cs typeface="Helvetica"/>
              </a:rPr>
              <a:t>over 1 million people in Alabama will be over 65</a:t>
            </a:r>
            <a:r>
              <a:rPr lang="en-US" dirty="0">
                <a:solidFill>
                  <a:srgbClr val="1F497D"/>
                </a:solidFill>
                <a:latin typeface="Helvetica"/>
                <a:cs typeface="Helvetica"/>
              </a:rPr>
              <a:t>—that is an increase of 57% in just 15 years.</a:t>
            </a: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r>
              <a:rPr lang="en-US" dirty="0">
                <a:solidFill>
                  <a:srgbClr val="1F497D"/>
                </a:solidFill>
                <a:latin typeface="Helvetica"/>
                <a:cs typeface="Helvetica"/>
              </a:rPr>
              <a:t>As people age, the rate of disability rises dramatically. 74% of Medicare recipients report 2 or more disabling or chronic conditions.</a:t>
            </a: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endParaRPr lang="en-US" dirty="0">
              <a:solidFill>
                <a:srgbClr val="1F497D"/>
              </a:solidFill>
              <a:latin typeface="Helvetica"/>
              <a:cs typeface="Helvetica"/>
            </a:endParaRPr>
          </a:p>
          <a:p>
            <a:pPr marL="0" indent="0">
              <a:lnSpc>
                <a:spcPct val="120000"/>
              </a:lnSpc>
              <a:spcBef>
                <a:spcPts val="0"/>
              </a:spcBef>
              <a:buNone/>
            </a:pPr>
            <a:endParaRPr lang="en-US" dirty="0">
              <a:solidFill>
                <a:srgbClr val="1F497D"/>
              </a:solidFill>
              <a:latin typeface="Helvetica"/>
              <a:cs typeface="Helvetica"/>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51518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9C54-22A9-4EC4-99B0-26862C79CD67}"/>
              </a:ext>
            </a:extLst>
          </p:cNvPr>
          <p:cNvSpPr>
            <a:spLocks noGrp="1"/>
          </p:cNvSpPr>
          <p:nvPr>
            <p:ph type="title"/>
          </p:nvPr>
        </p:nvSpPr>
        <p:spPr/>
        <p:txBody>
          <a:bodyPr/>
          <a:lstStyle/>
          <a:p>
            <a:r>
              <a:rPr lang="en-US" dirty="0"/>
              <a:t>Review of Literature</a:t>
            </a:r>
          </a:p>
        </p:txBody>
      </p:sp>
      <p:sp>
        <p:nvSpPr>
          <p:cNvPr id="3" name="Text Placeholder 2">
            <a:extLst>
              <a:ext uri="{FF2B5EF4-FFF2-40B4-BE49-F238E27FC236}">
                <a16:creationId xmlns:a16="http://schemas.microsoft.com/office/drawing/2014/main" id="{67481521-7122-4B0D-A45E-F45286435FE3}"/>
              </a:ext>
            </a:extLst>
          </p:cNvPr>
          <p:cNvSpPr>
            <a:spLocks noGrp="1"/>
          </p:cNvSpPr>
          <p:nvPr>
            <p:ph type="body" idx="1"/>
          </p:nvPr>
        </p:nvSpPr>
        <p:spPr/>
        <p:txBody>
          <a:bodyPr/>
          <a:lstStyle/>
          <a:p>
            <a:r>
              <a:rPr lang="en-US" dirty="0"/>
              <a:t>Understanding the Theory</a:t>
            </a:r>
          </a:p>
        </p:txBody>
      </p:sp>
      <p:pic>
        <p:nvPicPr>
          <p:cNvPr id="4" name="Picture 3">
            <a:extLst>
              <a:ext uri="{FF2B5EF4-FFF2-40B4-BE49-F238E27FC236}">
                <a16:creationId xmlns:a16="http://schemas.microsoft.com/office/drawing/2014/main" id="{F5B490A6-7453-4C26-900A-296ED69C4C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4091" y="1406527"/>
            <a:ext cx="5000622" cy="1500186"/>
          </a:xfrm>
          <a:prstGeom prst="rect">
            <a:avLst/>
          </a:prstGeom>
        </p:spPr>
      </p:pic>
    </p:spTree>
    <p:extLst>
      <p:ext uri="{BB962C8B-B14F-4D97-AF65-F5344CB8AC3E}">
        <p14:creationId xmlns:p14="http://schemas.microsoft.com/office/powerpoint/2010/main" val="280742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93AE-683F-473F-A775-C818890FE4AD}"/>
              </a:ext>
            </a:extLst>
          </p:cNvPr>
          <p:cNvSpPr>
            <a:spLocks noGrp="1"/>
          </p:cNvSpPr>
          <p:nvPr>
            <p:ph type="title"/>
          </p:nvPr>
        </p:nvSpPr>
        <p:spPr/>
        <p:txBody>
          <a:bodyPr/>
          <a:lstStyle/>
          <a:p>
            <a:r>
              <a:rPr lang="en-US" dirty="0"/>
              <a:t>Quality of Life</a:t>
            </a:r>
          </a:p>
        </p:txBody>
      </p:sp>
      <p:sp>
        <p:nvSpPr>
          <p:cNvPr id="3" name="Content Placeholder 2">
            <a:extLst>
              <a:ext uri="{FF2B5EF4-FFF2-40B4-BE49-F238E27FC236}">
                <a16:creationId xmlns:a16="http://schemas.microsoft.com/office/drawing/2014/main" id="{7EC00C55-A3DA-4309-8CB7-C4B5A7D9722C}"/>
              </a:ext>
            </a:extLst>
          </p:cNvPr>
          <p:cNvSpPr>
            <a:spLocks noGrp="1"/>
          </p:cNvSpPr>
          <p:nvPr>
            <p:ph idx="1"/>
          </p:nvPr>
        </p:nvSpPr>
        <p:spPr/>
        <p:txBody>
          <a:bodyPr/>
          <a:lstStyle/>
          <a:p>
            <a:r>
              <a:rPr lang="en-US" dirty="0"/>
              <a:t>A Universally Important Concern</a:t>
            </a:r>
          </a:p>
          <a:p>
            <a:r>
              <a:rPr lang="en-US" dirty="0"/>
              <a:t>Societally shared set of ideas</a:t>
            </a:r>
          </a:p>
          <a:p>
            <a:r>
              <a:rPr lang="en-US" dirty="0"/>
              <a:t>Culturally, and Personally constructed/influenced construct</a:t>
            </a:r>
          </a:p>
        </p:txBody>
      </p:sp>
      <p:pic>
        <p:nvPicPr>
          <p:cNvPr id="4" name="Picture 3">
            <a:extLst>
              <a:ext uri="{FF2B5EF4-FFF2-40B4-BE49-F238E27FC236}">
                <a16:creationId xmlns:a16="http://schemas.microsoft.com/office/drawing/2014/main" id="{05C94EBC-901B-44C6-B967-2420C13EC8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73574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D1C25-59D3-43D7-98BB-CEC95F362D3E}"/>
              </a:ext>
            </a:extLst>
          </p:cNvPr>
          <p:cNvSpPr>
            <a:spLocks noGrp="1"/>
          </p:cNvSpPr>
          <p:nvPr>
            <p:ph type="title"/>
          </p:nvPr>
        </p:nvSpPr>
        <p:spPr/>
        <p:txBody>
          <a:bodyPr/>
          <a:lstStyle/>
          <a:p>
            <a:r>
              <a:rPr lang="en-US" dirty="0"/>
              <a:t>Domains of Life</a:t>
            </a:r>
          </a:p>
        </p:txBody>
      </p:sp>
      <p:sp>
        <p:nvSpPr>
          <p:cNvPr id="3" name="Content Placeholder 2">
            <a:extLst>
              <a:ext uri="{FF2B5EF4-FFF2-40B4-BE49-F238E27FC236}">
                <a16:creationId xmlns:a16="http://schemas.microsoft.com/office/drawing/2014/main" id="{B0CF3163-D680-4E68-94F2-727F4990435B}"/>
              </a:ext>
            </a:extLst>
          </p:cNvPr>
          <p:cNvSpPr>
            <a:spLocks noGrp="1"/>
          </p:cNvSpPr>
          <p:nvPr>
            <p:ph idx="1"/>
          </p:nvPr>
        </p:nvSpPr>
        <p:spPr/>
        <p:txBody>
          <a:bodyPr/>
          <a:lstStyle/>
          <a:p>
            <a:r>
              <a:rPr lang="en-US" sz="1800" dirty="0"/>
              <a:t>Physical and Mental Health</a:t>
            </a:r>
          </a:p>
          <a:p>
            <a:r>
              <a:rPr lang="en-US" sz="1800" dirty="0"/>
              <a:t>Family</a:t>
            </a:r>
          </a:p>
          <a:p>
            <a:r>
              <a:rPr lang="en-US" sz="1800" dirty="0"/>
              <a:t>Friends</a:t>
            </a:r>
          </a:p>
          <a:p>
            <a:r>
              <a:rPr lang="en-US" sz="1800" dirty="0"/>
              <a:t>Work</a:t>
            </a:r>
          </a:p>
          <a:p>
            <a:r>
              <a:rPr lang="en-US" sz="1800" dirty="0"/>
              <a:t>Leisure</a:t>
            </a:r>
          </a:p>
          <a:p>
            <a:r>
              <a:rPr lang="en-US" sz="1800" dirty="0"/>
              <a:t>Marriage/intimacy</a:t>
            </a:r>
          </a:p>
          <a:p>
            <a:r>
              <a:rPr lang="en-US" sz="1800" dirty="0"/>
              <a:t>Financial security</a:t>
            </a:r>
          </a:p>
          <a:p>
            <a:r>
              <a:rPr lang="en-US" sz="1800" dirty="0"/>
              <a:t>Living situation</a:t>
            </a:r>
          </a:p>
          <a:p>
            <a:r>
              <a:rPr lang="en-US" sz="1800" dirty="0"/>
              <a:t>Religion/Spirituality </a:t>
            </a:r>
          </a:p>
          <a:p>
            <a:r>
              <a:rPr lang="en-US" sz="1800" dirty="0"/>
              <a:t>Community participation (voting, engaging in civic and community activities)</a:t>
            </a:r>
          </a:p>
        </p:txBody>
      </p:sp>
      <p:pic>
        <p:nvPicPr>
          <p:cNvPr id="4" name="Picture 3">
            <a:extLst>
              <a:ext uri="{FF2B5EF4-FFF2-40B4-BE49-F238E27FC236}">
                <a16:creationId xmlns:a16="http://schemas.microsoft.com/office/drawing/2014/main" id="{93542900-E386-49CB-8C96-667AD33A3C1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637439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1C252-9129-4F5A-916C-A7AD51753AD4}"/>
              </a:ext>
            </a:extLst>
          </p:cNvPr>
          <p:cNvSpPr>
            <a:spLocks noGrp="1"/>
          </p:cNvSpPr>
          <p:nvPr>
            <p:ph type="title"/>
          </p:nvPr>
        </p:nvSpPr>
        <p:spPr/>
        <p:txBody>
          <a:bodyPr/>
          <a:lstStyle/>
          <a:p>
            <a:r>
              <a:rPr lang="en-US" dirty="0"/>
              <a:t>Well-being – Life Satisfaction</a:t>
            </a:r>
          </a:p>
        </p:txBody>
      </p:sp>
      <p:sp>
        <p:nvSpPr>
          <p:cNvPr id="3" name="Content Placeholder 2">
            <a:extLst>
              <a:ext uri="{FF2B5EF4-FFF2-40B4-BE49-F238E27FC236}">
                <a16:creationId xmlns:a16="http://schemas.microsoft.com/office/drawing/2014/main" id="{5A092EC6-08CE-44C8-B313-E7C1E0128155}"/>
              </a:ext>
            </a:extLst>
          </p:cNvPr>
          <p:cNvSpPr>
            <a:spLocks noGrp="1"/>
          </p:cNvSpPr>
          <p:nvPr>
            <p:ph idx="1"/>
          </p:nvPr>
        </p:nvSpPr>
        <p:spPr/>
        <p:txBody>
          <a:bodyPr/>
          <a:lstStyle/>
          <a:p>
            <a:r>
              <a:rPr lang="en-US" dirty="0"/>
              <a:t>An Evolutionary Role</a:t>
            </a:r>
          </a:p>
          <a:p>
            <a:r>
              <a:rPr lang="en-US" dirty="0"/>
              <a:t>A Functional Role</a:t>
            </a:r>
          </a:p>
          <a:p>
            <a:r>
              <a:rPr lang="en-US" dirty="0"/>
              <a:t>An Adaptive Role</a:t>
            </a:r>
          </a:p>
          <a:p>
            <a:r>
              <a:rPr lang="en-US" dirty="0"/>
              <a:t>A Predictive Capacity</a:t>
            </a:r>
          </a:p>
          <a:p>
            <a:r>
              <a:rPr lang="en-US" dirty="0"/>
              <a:t>A Protective-Adaptive Role</a:t>
            </a:r>
          </a:p>
          <a:p>
            <a:r>
              <a:rPr lang="en-US" dirty="0"/>
              <a:t>A Homeostatic Mechanism</a:t>
            </a:r>
          </a:p>
        </p:txBody>
      </p:sp>
      <p:pic>
        <p:nvPicPr>
          <p:cNvPr id="4" name="Picture 3">
            <a:extLst>
              <a:ext uri="{FF2B5EF4-FFF2-40B4-BE49-F238E27FC236}">
                <a16:creationId xmlns:a16="http://schemas.microsoft.com/office/drawing/2014/main" id="{431DDEFE-FC48-42E4-8E80-346511E4D5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564049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858C-05B7-4E34-B370-FBDF30D567BC}"/>
              </a:ext>
            </a:extLst>
          </p:cNvPr>
          <p:cNvSpPr>
            <a:spLocks noGrp="1"/>
          </p:cNvSpPr>
          <p:nvPr>
            <p:ph type="title"/>
          </p:nvPr>
        </p:nvSpPr>
        <p:spPr>
          <a:xfrm>
            <a:off x="225310" y="663486"/>
            <a:ext cx="7527212" cy="857250"/>
          </a:xfrm>
        </p:spPr>
        <p:txBody>
          <a:bodyPr>
            <a:normAutofit fontScale="90000"/>
          </a:bodyPr>
          <a:lstStyle/>
          <a:p>
            <a:r>
              <a:rPr lang="en-US" dirty="0"/>
              <a:t>Evolution of Quality of Life in the Social Sciences</a:t>
            </a:r>
          </a:p>
        </p:txBody>
      </p:sp>
      <p:sp>
        <p:nvSpPr>
          <p:cNvPr id="3" name="Content Placeholder 2">
            <a:extLst>
              <a:ext uri="{FF2B5EF4-FFF2-40B4-BE49-F238E27FC236}">
                <a16:creationId xmlns:a16="http://schemas.microsoft.com/office/drawing/2014/main" id="{EACB90D1-05F7-4FC9-A280-F2C76BC9F76B}"/>
              </a:ext>
            </a:extLst>
          </p:cNvPr>
          <p:cNvSpPr>
            <a:spLocks noGrp="1"/>
          </p:cNvSpPr>
          <p:nvPr>
            <p:ph idx="1"/>
          </p:nvPr>
        </p:nvSpPr>
        <p:spPr/>
        <p:txBody>
          <a:bodyPr/>
          <a:lstStyle/>
          <a:p>
            <a:r>
              <a:rPr lang="en-US" dirty="0"/>
              <a:t>Social indicators and Population Studies</a:t>
            </a:r>
          </a:p>
          <a:p>
            <a:r>
              <a:rPr lang="en-US" dirty="0"/>
              <a:t>Shift in Focus: Group to Individual</a:t>
            </a:r>
          </a:p>
          <a:p>
            <a:r>
              <a:rPr lang="en-US" dirty="0"/>
              <a:t>Theory Development and the Recognition of Clinical and Research Potential </a:t>
            </a:r>
          </a:p>
          <a:p>
            <a:r>
              <a:rPr lang="en-US" dirty="0"/>
              <a:t>Quality of Life in Rehabilitation Counseling</a:t>
            </a:r>
          </a:p>
          <a:p>
            <a:endParaRPr lang="en-US" dirty="0"/>
          </a:p>
        </p:txBody>
      </p:sp>
      <p:pic>
        <p:nvPicPr>
          <p:cNvPr id="4" name="Picture 3">
            <a:extLst>
              <a:ext uri="{FF2B5EF4-FFF2-40B4-BE49-F238E27FC236}">
                <a16:creationId xmlns:a16="http://schemas.microsoft.com/office/drawing/2014/main" id="{451CCC08-65EE-40A5-BB0B-B6941A378E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4108974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8C46-1693-443A-B957-F8F113F4E159}"/>
              </a:ext>
            </a:extLst>
          </p:cNvPr>
          <p:cNvSpPr>
            <a:spLocks noGrp="1"/>
          </p:cNvSpPr>
          <p:nvPr>
            <p:ph type="title"/>
          </p:nvPr>
        </p:nvSpPr>
        <p:spPr/>
        <p:txBody>
          <a:bodyPr/>
          <a:lstStyle/>
          <a:p>
            <a:r>
              <a:rPr lang="en-US" dirty="0"/>
              <a:t>Challenges in Defining</a:t>
            </a:r>
          </a:p>
        </p:txBody>
      </p:sp>
      <p:sp>
        <p:nvSpPr>
          <p:cNvPr id="3" name="Content Placeholder 2">
            <a:extLst>
              <a:ext uri="{FF2B5EF4-FFF2-40B4-BE49-F238E27FC236}">
                <a16:creationId xmlns:a16="http://schemas.microsoft.com/office/drawing/2014/main" id="{E5F3DF60-167F-4764-BEEC-10C2338D6CF6}"/>
              </a:ext>
            </a:extLst>
          </p:cNvPr>
          <p:cNvSpPr>
            <a:spLocks noGrp="1"/>
          </p:cNvSpPr>
          <p:nvPr>
            <p:ph idx="1"/>
          </p:nvPr>
        </p:nvSpPr>
        <p:spPr/>
        <p:txBody>
          <a:bodyPr/>
          <a:lstStyle/>
          <a:p>
            <a:r>
              <a:rPr lang="en-US" dirty="0"/>
              <a:t>Lacks uniform or consistent definition</a:t>
            </a:r>
          </a:p>
          <a:p>
            <a:r>
              <a:rPr lang="en-US" dirty="0"/>
              <a:t>Many different disciplines use the concept with different purposes and measurement techniques. (Anderson and Burckhardt, 1999; Farquhar, 1995)</a:t>
            </a:r>
          </a:p>
        </p:txBody>
      </p:sp>
      <p:pic>
        <p:nvPicPr>
          <p:cNvPr id="4" name="Picture 3">
            <a:extLst>
              <a:ext uri="{FF2B5EF4-FFF2-40B4-BE49-F238E27FC236}">
                <a16:creationId xmlns:a16="http://schemas.microsoft.com/office/drawing/2014/main" id="{5D1576CE-3844-46BC-916F-4BF28B2CD4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819037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t>
            </a:r>
          </a:p>
        </p:txBody>
      </p:sp>
      <p:sp>
        <p:nvSpPr>
          <p:cNvPr id="3" name="Content Placeholder 2"/>
          <p:cNvSpPr>
            <a:spLocks noGrp="1"/>
          </p:cNvSpPr>
          <p:nvPr>
            <p:ph idx="1"/>
          </p:nvPr>
        </p:nvSpPr>
        <p:spPr>
          <a:xfrm>
            <a:off x="457200" y="1417638"/>
            <a:ext cx="8229600" cy="5075526"/>
          </a:xfrm>
        </p:spPr>
        <p:txBody>
          <a:bodyPr>
            <a:normAutofit/>
          </a:bodyPr>
          <a:lstStyle/>
          <a:p>
            <a:pPr>
              <a:buNone/>
            </a:pPr>
            <a:r>
              <a:rPr lang="en-US" sz="2200" dirty="0"/>
              <a:t>Eric M Peebles PhD, CRC</a:t>
            </a:r>
          </a:p>
          <a:p>
            <a:pPr>
              <a:buNone/>
            </a:pPr>
            <a:r>
              <a:rPr lang="en-US" sz="2200" dirty="0"/>
              <a:t>Executive Director, Accessible Alabama</a:t>
            </a:r>
          </a:p>
          <a:p>
            <a:pPr>
              <a:buNone/>
            </a:pPr>
            <a:r>
              <a:rPr lang="en-US" sz="2200" dirty="0"/>
              <a:t>Co-chair, Disability Leadership Coalition of Alabama (DLCA)</a:t>
            </a:r>
          </a:p>
          <a:p>
            <a:pPr>
              <a:buNone/>
            </a:pPr>
            <a:endParaRPr lang="en-US" sz="2200" dirty="0"/>
          </a:p>
          <a:p>
            <a:pPr>
              <a:buNone/>
            </a:pPr>
            <a:endParaRPr lang="en-US" sz="2200" dirty="0"/>
          </a:p>
          <a:p>
            <a:pPr>
              <a:buNone/>
            </a:pPr>
            <a:r>
              <a:rPr lang="en-US" sz="2200" dirty="0"/>
              <a:t>James A Tucker, Esq.</a:t>
            </a:r>
          </a:p>
          <a:p>
            <a:pPr>
              <a:buNone/>
            </a:pPr>
            <a:r>
              <a:rPr lang="en-US" sz="2200" dirty="0"/>
              <a:t>Director, Alabama Disability Advocacy Program (ADAP)</a:t>
            </a:r>
          </a:p>
          <a:p>
            <a:pPr>
              <a:buNone/>
            </a:pPr>
            <a:r>
              <a:rPr lang="en-US" sz="2200" dirty="0"/>
              <a:t>Secretary &amp; Treasurer, Disability Leadership Coalition of Alabama</a:t>
            </a:r>
          </a:p>
        </p:txBody>
      </p:sp>
      <p:pic>
        <p:nvPicPr>
          <p:cNvPr id="5" name="Picture 4">
            <a:extLst>
              <a:ext uri="{FF2B5EF4-FFF2-40B4-BE49-F238E27FC236}">
                <a16:creationId xmlns:a16="http://schemas.microsoft.com/office/drawing/2014/main" id="{20E90DCB-2943-4812-B839-24D46E352B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929847"/>
            <a:ext cx="2876091" cy="862827"/>
          </a:xfrm>
          <a:prstGeom prst="rect">
            <a:avLst/>
          </a:prstGeom>
        </p:spPr>
      </p:pic>
    </p:spTree>
    <p:extLst>
      <p:ext uri="{BB962C8B-B14F-4D97-AF65-F5344CB8AC3E}">
        <p14:creationId xmlns:p14="http://schemas.microsoft.com/office/powerpoint/2010/main" val="373574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5E22-CFFE-4A01-8B1B-92D0D3BEA816}"/>
              </a:ext>
            </a:extLst>
          </p:cNvPr>
          <p:cNvSpPr>
            <a:spLocks noGrp="1"/>
          </p:cNvSpPr>
          <p:nvPr>
            <p:ph type="title"/>
          </p:nvPr>
        </p:nvSpPr>
        <p:spPr/>
        <p:txBody>
          <a:bodyPr/>
          <a:lstStyle/>
          <a:p>
            <a:r>
              <a:rPr lang="en-US" dirty="0"/>
              <a:t>Quality of Life (QOL) Defined</a:t>
            </a:r>
          </a:p>
        </p:txBody>
      </p:sp>
      <p:sp>
        <p:nvSpPr>
          <p:cNvPr id="3" name="Content Placeholder 2">
            <a:extLst>
              <a:ext uri="{FF2B5EF4-FFF2-40B4-BE49-F238E27FC236}">
                <a16:creationId xmlns:a16="http://schemas.microsoft.com/office/drawing/2014/main" id="{C1B9595E-5870-4955-B498-7C19B5C0AD38}"/>
              </a:ext>
            </a:extLst>
          </p:cNvPr>
          <p:cNvSpPr>
            <a:spLocks noGrp="1"/>
          </p:cNvSpPr>
          <p:nvPr>
            <p:ph idx="1"/>
          </p:nvPr>
        </p:nvSpPr>
        <p:spPr/>
        <p:txBody>
          <a:bodyPr/>
          <a:lstStyle/>
          <a:p>
            <a:r>
              <a:rPr lang="en-US" dirty="0"/>
              <a:t>The subjective and personally derived sense of overall well being that results from an evaluation of happiness or satisfaction across an aggregate of personally or clinically important domains</a:t>
            </a:r>
          </a:p>
        </p:txBody>
      </p:sp>
      <p:pic>
        <p:nvPicPr>
          <p:cNvPr id="4" name="Picture 3">
            <a:extLst>
              <a:ext uri="{FF2B5EF4-FFF2-40B4-BE49-F238E27FC236}">
                <a16:creationId xmlns:a16="http://schemas.microsoft.com/office/drawing/2014/main" id="{EED7E015-B9FB-4BBC-A89E-392AB111EB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716770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BD4F7-5BB1-44D8-943E-A9A446B86B96}"/>
              </a:ext>
            </a:extLst>
          </p:cNvPr>
          <p:cNvSpPr>
            <a:spLocks noGrp="1"/>
          </p:cNvSpPr>
          <p:nvPr>
            <p:ph type="title"/>
          </p:nvPr>
        </p:nvSpPr>
        <p:spPr/>
        <p:txBody>
          <a:bodyPr/>
          <a:lstStyle/>
          <a:p>
            <a:r>
              <a:rPr lang="en-US" dirty="0" err="1"/>
              <a:t>Haplern</a:t>
            </a:r>
            <a:r>
              <a:rPr lang="en-US" dirty="0"/>
              <a:t> (1993)</a:t>
            </a:r>
          </a:p>
        </p:txBody>
      </p:sp>
      <p:sp>
        <p:nvSpPr>
          <p:cNvPr id="3" name="Content Placeholder 2">
            <a:extLst>
              <a:ext uri="{FF2B5EF4-FFF2-40B4-BE49-F238E27FC236}">
                <a16:creationId xmlns:a16="http://schemas.microsoft.com/office/drawing/2014/main" id="{42156619-8AA1-4D8D-9664-C1ACB774DFF5}"/>
              </a:ext>
            </a:extLst>
          </p:cNvPr>
          <p:cNvSpPr>
            <a:spLocks noGrp="1"/>
          </p:cNvSpPr>
          <p:nvPr>
            <p:ph idx="1"/>
          </p:nvPr>
        </p:nvSpPr>
        <p:spPr/>
        <p:txBody>
          <a:bodyPr/>
          <a:lstStyle/>
          <a:p>
            <a:r>
              <a:rPr lang="en-US" dirty="0"/>
              <a:t>Domains</a:t>
            </a:r>
          </a:p>
          <a:p>
            <a:pPr lvl="1"/>
            <a:r>
              <a:rPr lang="en-US" dirty="0"/>
              <a:t>Mental and physical well-being</a:t>
            </a:r>
          </a:p>
          <a:p>
            <a:pPr lvl="2"/>
            <a:r>
              <a:rPr lang="en-US" dirty="0"/>
              <a:t>Basic entitlements that should be available for all</a:t>
            </a:r>
          </a:p>
          <a:p>
            <a:pPr lvl="1"/>
            <a:r>
              <a:rPr lang="en-US" dirty="0"/>
              <a:t>Performance of adult roles</a:t>
            </a:r>
          </a:p>
          <a:p>
            <a:pPr lvl="2"/>
            <a:r>
              <a:rPr lang="en-US" dirty="0"/>
              <a:t>Encompass the ways in which a person interacts with the environment</a:t>
            </a:r>
          </a:p>
          <a:p>
            <a:pPr lvl="1"/>
            <a:r>
              <a:rPr lang="en-US" dirty="0"/>
              <a:t>Sense of personal fulfillment</a:t>
            </a:r>
          </a:p>
          <a:p>
            <a:pPr lvl="2"/>
            <a:r>
              <a:rPr lang="en-US" dirty="0"/>
              <a:t>Entirely person centered</a:t>
            </a:r>
          </a:p>
          <a:p>
            <a:pPr lvl="2"/>
            <a:r>
              <a:rPr lang="en-US" dirty="0"/>
              <a:t>Build successively upon one another</a:t>
            </a:r>
          </a:p>
        </p:txBody>
      </p:sp>
      <p:pic>
        <p:nvPicPr>
          <p:cNvPr id="4" name="Picture 3">
            <a:extLst>
              <a:ext uri="{FF2B5EF4-FFF2-40B4-BE49-F238E27FC236}">
                <a16:creationId xmlns:a16="http://schemas.microsoft.com/office/drawing/2014/main" id="{E1B4C9FD-3C6A-4E7A-AE25-DF1CD8E3A1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1300586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2932-94A8-4B22-92EE-80732D217070}"/>
              </a:ext>
            </a:extLst>
          </p:cNvPr>
          <p:cNvSpPr>
            <a:spLocks noGrp="1"/>
          </p:cNvSpPr>
          <p:nvPr>
            <p:ph type="title"/>
          </p:nvPr>
        </p:nvSpPr>
        <p:spPr/>
        <p:txBody>
          <a:bodyPr/>
          <a:lstStyle/>
          <a:p>
            <a:r>
              <a:rPr lang="en-US" dirty="0"/>
              <a:t>Mental and Physical Well-Being</a:t>
            </a:r>
          </a:p>
        </p:txBody>
      </p:sp>
      <p:sp>
        <p:nvSpPr>
          <p:cNvPr id="3" name="Content Placeholder 2">
            <a:extLst>
              <a:ext uri="{FF2B5EF4-FFF2-40B4-BE49-F238E27FC236}">
                <a16:creationId xmlns:a16="http://schemas.microsoft.com/office/drawing/2014/main" id="{7EBE675C-DE3F-4E9A-913D-D48E3E7FD6F4}"/>
              </a:ext>
            </a:extLst>
          </p:cNvPr>
          <p:cNvSpPr>
            <a:spLocks noGrp="1"/>
          </p:cNvSpPr>
          <p:nvPr>
            <p:ph idx="1"/>
          </p:nvPr>
        </p:nvSpPr>
        <p:spPr/>
        <p:txBody>
          <a:bodyPr/>
          <a:lstStyle/>
          <a:p>
            <a:r>
              <a:rPr lang="en-US" dirty="0"/>
              <a:t>Basic entitlements available to all</a:t>
            </a:r>
          </a:p>
          <a:p>
            <a:pPr lvl="1"/>
            <a:r>
              <a:rPr lang="en-US" dirty="0"/>
              <a:t>Food, clothing, and lodging</a:t>
            </a:r>
          </a:p>
          <a:p>
            <a:pPr lvl="1"/>
            <a:r>
              <a:rPr lang="en-US" dirty="0"/>
              <a:t>Safety from harm</a:t>
            </a:r>
          </a:p>
          <a:p>
            <a:pPr lvl="1"/>
            <a:r>
              <a:rPr lang="en-US" dirty="0"/>
              <a:t>Financial Security</a:t>
            </a:r>
          </a:p>
        </p:txBody>
      </p:sp>
      <p:pic>
        <p:nvPicPr>
          <p:cNvPr id="4" name="Picture 3">
            <a:extLst>
              <a:ext uri="{FF2B5EF4-FFF2-40B4-BE49-F238E27FC236}">
                <a16:creationId xmlns:a16="http://schemas.microsoft.com/office/drawing/2014/main" id="{4AB3F025-21A2-4DC8-B1DA-31B0DA22D7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89912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FEE67-D4C2-46FC-ABF0-E915B19839AF}"/>
              </a:ext>
            </a:extLst>
          </p:cNvPr>
          <p:cNvSpPr>
            <a:spLocks noGrp="1"/>
          </p:cNvSpPr>
          <p:nvPr>
            <p:ph type="title"/>
          </p:nvPr>
        </p:nvSpPr>
        <p:spPr/>
        <p:txBody>
          <a:bodyPr/>
          <a:lstStyle/>
          <a:p>
            <a:r>
              <a:rPr lang="en-US" dirty="0"/>
              <a:t>Performance of Adult Roles</a:t>
            </a:r>
          </a:p>
        </p:txBody>
      </p:sp>
      <p:sp>
        <p:nvSpPr>
          <p:cNvPr id="3" name="Content Placeholder 2">
            <a:extLst>
              <a:ext uri="{FF2B5EF4-FFF2-40B4-BE49-F238E27FC236}">
                <a16:creationId xmlns:a16="http://schemas.microsoft.com/office/drawing/2014/main" id="{21625FEC-4E02-4EA4-AA4B-FBC60FD312F0}"/>
              </a:ext>
            </a:extLst>
          </p:cNvPr>
          <p:cNvSpPr>
            <a:spLocks noGrp="1"/>
          </p:cNvSpPr>
          <p:nvPr>
            <p:ph idx="1"/>
          </p:nvPr>
        </p:nvSpPr>
        <p:spPr/>
        <p:txBody>
          <a:bodyPr>
            <a:normAutofit lnSpcReduction="10000"/>
          </a:bodyPr>
          <a:lstStyle/>
          <a:p>
            <a:r>
              <a:rPr lang="en-US" dirty="0"/>
              <a:t>Mobility and community access</a:t>
            </a:r>
          </a:p>
          <a:p>
            <a:pPr lvl="1"/>
            <a:r>
              <a:rPr lang="en-US" dirty="0"/>
              <a:t>Able to use transportation effectively</a:t>
            </a:r>
          </a:p>
          <a:p>
            <a:r>
              <a:rPr lang="en-US" dirty="0"/>
              <a:t>Vocation, career, and employment</a:t>
            </a:r>
          </a:p>
          <a:p>
            <a:pPr lvl="1"/>
            <a:r>
              <a:rPr lang="en-US" dirty="0"/>
              <a:t>Attain employment aligned with career interests</a:t>
            </a:r>
          </a:p>
          <a:p>
            <a:r>
              <a:rPr lang="en-US" dirty="0"/>
              <a:t>Leisure and recreation</a:t>
            </a:r>
          </a:p>
          <a:p>
            <a:pPr lvl="1"/>
            <a:r>
              <a:rPr lang="en-US" dirty="0"/>
              <a:t>Pursues activities of their choice during free time</a:t>
            </a:r>
          </a:p>
          <a:p>
            <a:r>
              <a:rPr lang="en-US" dirty="0"/>
              <a:t>Cultivation of personal relationships and social networks</a:t>
            </a:r>
          </a:p>
          <a:p>
            <a:pPr lvl="1"/>
            <a:r>
              <a:rPr lang="en-US" dirty="0"/>
              <a:t>Positive involvement with friends</a:t>
            </a:r>
          </a:p>
        </p:txBody>
      </p:sp>
      <p:pic>
        <p:nvPicPr>
          <p:cNvPr id="4" name="Picture 3">
            <a:extLst>
              <a:ext uri="{FF2B5EF4-FFF2-40B4-BE49-F238E27FC236}">
                <a16:creationId xmlns:a16="http://schemas.microsoft.com/office/drawing/2014/main" id="{03B98765-2D82-45C8-8EB6-7981B385F5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938339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32C2-87B6-485A-9E4E-A9B62ED425F1}"/>
              </a:ext>
            </a:extLst>
          </p:cNvPr>
          <p:cNvSpPr>
            <a:spLocks noGrp="1"/>
          </p:cNvSpPr>
          <p:nvPr>
            <p:ph type="title"/>
          </p:nvPr>
        </p:nvSpPr>
        <p:spPr/>
        <p:txBody>
          <a:bodyPr/>
          <a:lstStyle/>
          <a:p>
            <a:r>
              <a:rPr lang="en-US" dirty="0"/>
              <a:t>Performance of Adult Roles Cont.</a:t>
            </a:r>
          </a:p>
        </p:txBody>
      </p:sp>
      <p:sp>
        <p:nvSpPr>
          <p:cNvPr id="3" name="Content Placeholder 2">
            <a:extLst>
              <a:ext uri="{FF2B5EF4-FFF2-40B4-BE49-F238E27FC236}">
                <a16:creationId xmlns:a16="http://schemas.microsoft.com/office/drawing/2014/main" id="{7E7C6D74-73E2-422C-9311-821D0B57D4B4}"/>
              </a:ext>
            </a:extLst>
          </p:cNvPr>
          <p:cNvSpPr>
            <a:spLocks noGrp="1"/>
          </p:cNvSpPr>
          <p:nvPr>
            <p:ph idx="1"/>
          </p:nvPr>
        </p:nvSpPr>
        <p:spPr/>
        <p:txBody>
          <a:bodyPr>
            <a:normAutofit fontScale="92500"/>
          </a:bodyPr>
          <a:lstStyle/>
          <a:p>
            <a:r>
              <a:rPr lang="en-US" dirty="0"/>
              <a:t>Education attainment</a:t>
            </a:r>
          </a:p>
          <a:p>
            <a:pPr lvl="1"/>
            <a:r>
              <a:rPr lang="en-US" dirty="0"/>
              <a:t>Earning high school completion documents (diploma/GED)</a:t>
            </a:r>
          </a:p>
          <a:p>
            <a:r>
              <a:rPr lang="en-US" dirty="0"/>
              <a:t>Spiritual fulfillment</a:t>
            </a:r>
          </a:p>
          <a:p>
            <a:pPr lvl="1"/>
            <a:r>
              <a:rPr lang="en-US" dirty="0"/>
              <a:t>Participates in spiritual activities of their choice</a:t>
            </a:r>
          </a:p>
          <a:p>
            <a:r>
              <a:rPr lang="en-US" dirty="0"/>
              <a:t>Citizenship</a:t>
            </a:r>
          </a:p>
          <a:p>
            <a:pPr lvl="1"/>
            <a:r>
              <a:rPr lang="en-US" dirty="0"/>
              <a:t>Exercises right to vote without the influence of others</a:t>
            </a:r>
          </a:p>
          <a:p>
            <a:r>
              <a:rPr lang="en-US" dirty="0"/>
              <a:t>Social responsibility</a:t>
            </a:r>
          </a:p>
          <a:p>
            <a:pPr lvl="1"/>
            <a:r>
              <a:rPr lang="en-US" dirty="0"/>
              <a:t>Understands obligations to obey laws</a:t>
            </a:r>
          </a:p>
        </p:txBody>
      </p:sp>
      <p:pic>
        <p:nvPicPr>
          <p:cNvPr id="4" name="Picture 3">
            <a:extLst>
              <a:ext uri="{FF2B5EF4-FFF2-40B4-BE49-F238E27FC236}">
                <a16:creationId xmlns:a16="http://schemas.microsoft.com/office/drawing/2014/main" id="{1142C2D1-B29F-42A5-96D9-3B20F5EB2B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64781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7589-15E2-419E-8E62-F6F443575FA4}"/>
              </a:ext>
            </a:extLst>
          </p:cNvPr>
          <p:cNvSpPr>
            <a:spLocks noGrp="1"/>
          </p:cNvSpPr>
          <p:nvPr>
            <p:ph type="title"/>
          </p:nvPr>
        </p:nvSpPr>
        <p:spPr/>
        <p:txBody>
          <a:bodyPr/>
          <a:lstStyle/>
          <a:p>
            <a:r>
              <a:rPr lang="en-US" dirty="0"/>
              <a:t>Sense of Personal Fulfillment</a:t>
            </a:r>
          </a:p>
        </p:txBody>
      </p:sp>
      <p:sp>
        <p:nvSpPr>
          <p:cNvPr id="3" name="Content Placeholder 2">
            <a:extLst>
              <a:ext uri="{FF2B5EF4-FFF2-40B4-BE49-F238E27FC236}">
                <a16:creationId xmlns:a16="http://schemas.microsoft.com/office/drawing/2014/main" id="{C0D0ABAB-2216-4F2D-83AA-D94E60A32845}"/>
              </a:ext>
            </a:extLst>
          </p:cNvPr>
          <p:cNvSpPr>
            <a:spLocks noGrp="1"/>
          </p:cNvSpPr>
          <p:nvPr>
            <p:ph idx="1"/>
          </p:nvPr>
        </p:nvSpPr>
        <p:spPr/>
        <p:txBody>
          <a:bodyPr>
            <a:normAutofit fontScale="92500" lnSpcReduction="10000"/>
          </a:bodyPr>
          <a:lstStyle/>
          <a:p>
            <a:r>
              <a:rPr lang="en-US" dirty="0"/>
              <a:t>Happiness</a:t>
            </a:r>
          </a:p>
          <a:p>
            <a:pPr lvl="1"/>
            <a:r>
              <a:rPr lang="en-US" dirty="0"/>
              <a:t>Transient</a:t>
            </a:r>
          </a:p>
          <a:p>
            <a:pPr lvl="1"/>
            <a:r>
              <a:rPr lang="en-US" dirty="0"/>
              <a:t>Reflects current events</a:t>
            </a:r>
          </a:p>
          <a:p>
            <a:r>
              <a:rPr lang="en-US" dirty="0"/>
              <a:t>Satisfaction</a:t>
            </a:r>
          </a:p>
          <a:p>
            <a:pPr lvl="1"/>
            <a:r>
              <a:rPr lang="en-US" dirty="0"/>
              <a:t>Behavior patterns and events over long period</a:t>
            </a:r>
          </a:p>
          <a:p>
            <a:pPr lvl="1"/>
            <a:r>
              <a:rPr lang="en-US" dirty="0"/>
              <a:t>Related to specific adult role</a:t>
            </a:r>
          </a:p>
          <a:p>
            <a:r>
              <a:rPr lang="en-US" dirty="0"/>
              <a:t>Sense of general well-being</a:t>
            </a:r>
          </a:p>
          <a:p>
            <a:pPr lvl="1"/>
            <a:r>
              <a:rPr lang="en-US" dirty="0"/>
              <a:t>Enduring satisfaction with personal quality of life</a:t>
            </a:r>
          </a:p>
          <a:p>
            <a:pPr lvl="1"/>
            <a:r>
              <a:rPr lang="en-US" dirty="0"/>
              <a:t>Irrespective events and conditions that lead to happiness</a:t>
            </a:r>
          </a:p>
        </p:txBody>
      </p:sp>
      <p:pic>
        <p:nvPicPr>
          <p:cNvPr id="4" name="Picture 3">
            <a:extLst>
              <a:ext uri="{FF2B5EF4-FFF2-40B4-BE49-F238E27FC236}">
                <a16:creationId xmlns:a16="http://schemas.microsoft.com/office/drawing/2014/main" id="{C79AF5AD-6D39-442E-871E-FD2AA81CEB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1426695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B89A219-E199-450D-ACDB-3F03E950B93D}"/>
              </a:ext>
            </a:extLst>
          </p:cNvPr>
          <p:cNvSpPr>
            <a:spLocks noGrp="1"/>
          </p:cNvSpPr>
          <p:nvPr>
            <p:ph type="title"/>
          </p:nvPr>
        </p:nvSpPr>
        <p:spPr/>
        <p:txBody>
          <a:bodyPr/>
          <a:lstStyle/>
          <a:p>
            <a:r>
              <a:rPr lang="en-US" dirty="0"/>
              <a:t>Community readiness assessment</a:t>
            </a:r>
          </a:p>
        </p:txBody>
      </p:sp>
      <p:sp>
        <p:nvSpPr>
          <p:cNvPr id="7" name="Text Placeholder 6">
            <a:extLst>
              <a:ext uri="{FF2B5EF4-FFF2-40B4-BE49-F238E27FC236}">
                <a16:creationId xmlns:a16="http://schemas.microsoft.com/office/drawing/2014/main" id="{10D0BBD9-8260-4F04-8F98-206359CBAFD5}"/>
              </a:ext>
            </a:extLst>
          </p:cNvPr>
          <p:cNvSpPr>
            <a:spLocks noGrp="1"/>
          </p:cNvSpPr>
          <p:nvPr>
            <p:ph type="body" idx="1"/>
          </p:nvPr>
        </p:nvSpPr>
        <p:spPr/>
        <p:txBody>
          <a:bodyPr/>
          <a:lstStyle/>
          <a:p>
            <a:r>
              <a:rPr lang="en-US" dirty="0"/>
              <a:t>Theory in Practice</a:t>
            </a:r>
          </a:p>
        </p:txBody>
      </p:sp>
      <p:pic>
        <p:nvPicPr>
          <p:cNvPr id="4" name="Picture 3">
            <a:extLst>
              <a:ext uri="{FF2B5EF4-FFF2-40B4-BE49-F238E27FC236}">
                <a16:creationId xmlns:a16="http://schemas.microsoft.com/office/drawing/2014/main" id="{AB164288-1F7D-42BE-A6D0-F4A25EF135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2444" y="1250033"/>
            <a:ext cx="5522269" cy="1656680"/>
          </a:xfrm>
          <a:prstGeom prst="rect">
            <a:avLst/>
          </a:prstGeom>
        </p:spPr>
      </p:pic>
    </p:spTree>
    <p:extLst>
      <p:ext uri="{BB962C8B-B14F-4D97-AF65-F5344CB8AC3E}">
        <p14:creationId xmlns:p14="http://schemas.microsoft.com/office/powerpoint/2010/main" val="2341152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A5BB21-FCFA-42D5-B54B-2DC0830A9538}"/>
              </a:ext>
            </a:extLst>
          </p:cNvPr>
          <p:cNvSpPr>
            <a:spLocks noGrp="1"/>
          </p:cNvSpPr>
          <p:nvPr>
            <p:ph type="title"/>
          </p:nvPr>
        </p:nvSpPr>
        <p:spPr/>
        <p:txBody>
          <a:bodyPr/>
          <a:lstStyle/>
          <a:p>
            <a:r>
              <a:rPr lang="en-US" dirty="0"/>
              <a:t>Readiness Assessment</a:t>
            </a:r>
          </a:p>
        </p:txBody>
      </p:sp>
      <p:sp>
        <p:nvSpPr>
          <p:cNvPr id="5" name="Content Placeholder 4">
            <a:extLst>
              <a:ext uri="{FF2B5EF4-FFF2-40B4-BE49-F238E27FC236}">
                <a16:creationId xmlns:a16="http://schemas.microsoft.com/office/drawing/2014/main" id="{3EF871A9-7FCB-4251-A396-506F264F4348}"/>
              </a:ext>
            </a:extLst>
          </p:cNvPr>
          <p:cNvSpPr>
            <a:spLocks noGrp="1"/>
          </p:cNvSpPr>
          <p:nvPr>
            <p:ph idx="1"/>
          </p:nvPr>
        </p:nvSpPr>
        <p:spPr/>
        <p:txBody>
          <a:bodyPr>
            <a:normAutofit fontScale="77500" lnSpcReduction="20000"/>
          </a:bodyPr>
          <a:lstStyle/>
          <a:p>
            <a:r>
              <a:rPr lang="en-US" dirty="0"/>
              <a:t>Accessible Alabama has developed the community readiness assessment to help individuals interested in community living consider the skills necessary to do so with the greatest likelihood of success. Based on best practices in rehabilitation and community transition literature, the assessment examines eight common adult roles and identifies tasks associated with effectively fulfilling each.</a:t>
            </a:r>
          </a:p>
          <a:p>
            <a:r>
              <a:rPr lang="en-US" dirty="0"/>
              <a:t>The assessment provides participants and their supports links to community resources that may assist with the transition. These resources are tailored as closely as possible to the community where a participant wishes to reside based upon the ZIP code provided.</a:t>
            </a:r>
          </a:p>
          <a:p>
            <a:pPr marL="0" indent="0">
              <a:buNone/>
            </a:pPr>
            <a:r>
              <a:rPr lang="en-US" dirty="0">
                <a:hlinkClick r:id="rId2"/>
              </a:rPr>
              <a:t>Take the Assessment</a:t>
            </a:r>
            <a:endParaRPr lang="en-US" dirty="0"/>
          </a:p>
        </p:txBody>
      </p:sp>
      <p:pic>
        <p:nvPicPr>
          <p:cNvPr id="6" name="Picture 5">
            <a:extLst>
              <a:ext uri="{FF2B5EF4-FFF2-40B4-BE49-F238E27FC236}">
                <a16:creationId xmlns:a16="http://schemas.microsoft.com/office/drawing/2014/main" id="{505E151A-FE5F-434D-B9E9-697A8E15DC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42328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Available Resources:</a:t>
            </a:r>
          </a:p>
        </p:txBody>
      </p:sp>
      <p:sp>
        <p:nvSpPr>
          <p:cNvPr id="3" name="Content Placeholder 2"/>
          <p:cNvSpPr>
            <a:spLocks noGrp="1"/>
          </p:cNvSpPr>
          <p:nvPr>
            <p:ph idx="1"/>
          </p:nvPr>
        </p:nvSpPr>
        <p:spPr/>
        <p:txBody>
          <a:bodyPr>
            <a:normAutofit lnSpcReduction="10000"/>
          </a:bodyPr>
          <a:lstStyle/>
          <a:p>
            <a:pPr marL="0" indent="0">
              <a:buNone/>
            </a:pPr>
            <a:r>
              <a:rPr lang="en-US" sz="2400" dirty="0"/>
              <a:t>Accessible Alabama- </a:t>
            </a:r>
            <a:r>
              <a:rPr lang="en-US" sz="2400" dirty="0">
                <a:hlinkClick r:id="rId2"/>
              </a:rPr>
              <a:t>http://accessiblealabama.org</a:t>
            </a:r>
            <a:endParaRPr lang="en-US" sz="2400" dirty="0"/>
          </a:p>
          <a:p>
            <a:pPr marL="0" indent="0">
              <a:buNone/>
            </a:pPr>
            <a:r>
              <a:rPr lang="en-US" sz="2400" dirty="0"/>
              <a:t>Alabama Council on Developmental Disabilities- </a:t>
            </a:r>
            <a:r>
              <a:rPr lang="en-US" sz="2400" dirty="0">
                <a:hlinkClick r:id="rId3"/>
              </a:rPr>
              <a:t>http://acdd.org</a:t>
            </a:r>
            <a:endParaRPr lang="en-US" sz="2400" dirty="0"/>
          </a:p>
          <a:p>
            <a:pPr marL="0" indent="0">
              <a:buNone/>
            </a:pPr>
            <a:r>
              <a:rPr lang="en-US" sz="2400" dirty="0"/>
              <a:t>Alabama Disabilities Advocacy Program (ADAP)- </a:t>
            </a:r>
            <a:r>
              <a:rPr lang="en-US" sz="2400" dirty="0">
                <a:hlinkClick r:id="rId4"/>
              </a:rPr>
              <a:t>adap.ua.edu</a:t>
            </a:r>
            <a:endParaRPr lang="en-US" sz="2400" dirty="0"/>
          </a:p>
          <a:p>
            <a:pPr marL="0" indent="0">
              <a:buNone/>
            </a:pPr>
            <a:r>
              <a:rPr lang="en-US" sz="2400" dirty="0"/>
              <a:t>Alabama's Gateway to Community Living- </a:t>
            </a:r>
            <a:r>
              <a:rPr lang="en-US" sz="2400" dirty="0">
                <a:hlinkClick r:id="rId5"/>
              </a:rPr>
              <a:t>https://gclportal.medicaid.alabama.gov/</a:t>
            </a:r>
            <a:endParaRPr lang="en-US" sz="2400" dirty="0"/>
          </a:p>
          <a:p>
            <a:pPr marL="0" indent="0">
              <a:buNone/>
            </a:pPr>
            <a:r>
              <a:rPr lang="en-US" sz="2400" dirty="0"/>
              <a:t>US Department of Veterans Affairs- </a:t>
            </a:r>
            <a:r>
              <a:rPr lang="en-US" sz="2400" dirty="0">
                <a:hlinkClick r:id="rId6"/>
              </a:rPr>
              <a:t>http://www.va.gov</a:t>
            </a:r>
            <a:endParaRPr lang="en-US" sz="2400" dirty="0"/>
          </a:p>
          <a:p>
            <a:pPr marL="0" indent="0">
              <a:buNone/>
            </a:pPr>
            <a:r>
              <a:rPr lang="en-US" sz="2400" dirty="0"/>
              <a:t>Universal Design- </a:t>
            </a:r>
            <a:r>
              <a:rPr lang="en-US" sz="2400" dirty="0">
                <a:hlinkClick r:id="rId7"/>
              </a:rPr>
              <a:t>http://www.universaldesign.com</a:t>
            </a:r>
            <a:endParaRPr lang="en-US" sz="2400" dirty="0"/>
          </a:p>
          <a:p>
            <a:pPr marL="0" indent="0">
              <a:buNone/>
            </a:pPr>
            <a:r>
              <a:rPr lang="en-US" sz="2400" dirty="0"/>
              <a:t>Low Income Housing Coalition of Alabama- </a:t>
            </a:r>
            <a:r>
              <a:rPr lang="en-US" sz="2400" dirty="0">
                <a:hlinkClick r:id="rId8"/>
              </a:rPr>
              <a:t>http://www.collaborative-solutions.net/Programs/lihca.html</a:t>
            </a:r>
            <a:endParaRPr lang="en-US" sz="2400" dirty="0"/>
          </a:p>
          <a:p>
            <a:pPr marL="0" indent="0">
              <a:buNone/>
            </a:pPr>
            <a:r>
              <a:rPr lang="en-US" sz="2400" dirty="0"/>
              <a:t>HUD- </a:t>
            </a:r>
            <a:r>
              <a:rPr lang="en-US" sz="2400" dirty="0">
                <a:hlinkClick r:id="rId9"/>
              </a:rPr>
              <a:t>http://portal.hud.gov</a:t>
            </a:r>
            <a:endParaRPr lang="en-US" sz="2400" dirty="0"/>
          </a:p>
          <a:p>
            <a:pPr marL="0" indent="0">
              <a:buNone/>
            </a:pPr>
            <a:r>
              <a:rPr lang="en-US" sz="2400" dirty="0"/>
              <a:t>Americans with Disabilities- </a:t>
            </a:r>
            <a:r>
              <a:rPr lang="en-US" sz="2400" dirty="0">
                <a:hlinkClick r:id="rId10"/>
              </a:rPr>
              <a:t>http://www.ada.gov</a:t>
            </a:r>
            <a:endParaRPr lang="en-US" sz="2400" dirty="0"/>
          </a:p>
          <a:p>
            <a:pPr marL="0" indent="0">
              <a:buNone/>
            </a:pPr>
            <a:endParaRPr lang="en-US" sz="2400" dirty="0"/>
          </a:p>
          <a:p>
            <a:pPr marL="0" indent="0">
              <a:buNone/>
            </a:pPr>
            <a:endParaRPr lang="en-US" sz="2400" dirty="0"/>
          </a:p>
          <a:p>
            <a:pPr marL="0" indent="0">
              <a:buNone/>
            </a:pPr>
            <a:endParaRPr lang="en-US" dirty="0"/>
          </a:p>
          <a:p>
            <a:pPr marL="0" indent="0">
              <a:buNone/>
            </a:pPr>
            <a:endParaRPr lang="en-US" dirty="0"/>
          </a:p>
        </p:txBody>
      </p:sp>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85197" y="5995173"/>
            <a:ext cx="2876091" cy="862827"/>
          </a:xfrm>
          <a:prstGeom prst="rect">
            <a:avLst/>
          </a:prstGeom>
        </p:spPr>
      </p:pic>
    </p:spTree>
    <p:extLst>
      <p:ext uri="{BB962C8B-B14F-4D97-AF65-F5344CB8AC3E}">
        <p14:creationId xmlns:p14="http://schemas.microsoft.com/office/powerpoint/2010/main" val="2031698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STAR Program:</a:t>
            </a:r>
          </a:p>
        </p:txBody>
      </p:sp>
      <p:sp>
        <p:nvSpPr>
          <p:cNvPr id="3" name="Content Placeholder 2"/>
          <p:cNvSpPr>
            <a:spLocks noGrp="1"/>
          </p:cNvSpPr>
          <p:nvPr>
            <p:ph idx="1"/>
          </p:nvPr>
        </p:nvSpPr>
        <p:spPr>
          <a:xfrm>
            <a:off x="457200" y="1600201"/>
            <a:ext cx="8229600" cy="4103882"/>
          </a:xfrm>
        </p:spPr>
        <p:txBody>
          <a:bodyPr>
            <a:normAutofit fontScale="92500" lnSpcReduction="10000"/>
          </a:bodyPr>
          <a:lstStyle/>
          <a:p>
            <a:pPr marL="0" indent="0">
              <a:buNone/>
            </a:pPr>
            <a:r>
              <a:rPr lang="en-US" sz="2400" dirty="0"/>
              <a:t>STAR, Alabama’s Assistive Technology Act program, is administered through the Alabama Department of Rehabilitation Services.</a:t>
            </a:r>
          </a:p>
          <a:p>
            <a:pPr marL="0" indent="0">
              <a:buNone/>
            </a:pPr>
            <a:br>
              <a:rPr lang="en-US" sz="2400" dirty="0"/>
            </a:br>
            <a:r>
              <a:rPr lang="en-US" sz="2400" dirty="0"/>
              <a:t>Since its inception in 1994, STAR has been and continues to be a resource to provide Alabamians free access to information, referral services, educational programs, and publications in accessible format on extensive topics related to disability rights, laws/policies, and funding opportunities for assistive technology. </a:t>
            </a:r>
          </a:p>
          <a:p>
            <a:pPr marL="0" indent="0">
              <a:buNone/>
            </a:pPr>
            <a:endParaRPr lang="en-US" dirty="0"/>
          </a:p>
          <a:p>
            <a:pPr marL="0" indent="0">
              <a:buNone/>
            </a:pPr>
            <a:r>
              <a:rPr lang="en-US" dirty="0">
                <a:hlinkClick r:id="rId2"/>
              </a:rPr>
              <a:t>http://www.rehab.alabama.gov/individuals-and-families/star</a:t>
            </a:r>
            <a:endParaRPr lang="en-US" dirty="0"/>
          </a:p>
          <a:p>
            <a:pPr marL="0" indent="0">
              <a:buNone/>
            </a:pPr>
            <a:endParaRPr lang="en-US" dirty="0"/>
          </a:p>
          <a:p>
            <a:pPr marL="0" indent="0">
              <a:buNone/>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60427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chemeClr val="tx2"/>
                </a:solidFill>
                <a:latin typeface="Helvetica"/>
                <a:cs typeface="Helvetica"/>
              </a:rPr>
              <a:t>Learning Objectives</a:t>
            </a:r>
          </a:p>
        </p:txBody>
      </p:sp>
      <p:sp>
        <p:nvSpPr>
          <p:cNvPr id="3" name="Content Placeholder 2"/>
          <p:cNvSpPr>
            <a:spLocks noGrp="1"/>
          </p:cNvSpPr>
          <p:nvPr>
            <p:ph idx="1"/>
          </p:nvPr>
        </p:nvSpPr>
        <p:spPr>
          <a:xfrm>
            <a:off x="457200" y="1600201"/>
            <a:ext cx="8229600" cy="3741077"/>
          </a:xfrm>
        </p:spPr>
        <p:txBody>
          <a:bodyPr>
            <a:normAutofit fontScale="92500" lnSpcReduction="10000"/>
          </a:bodyPr>
          <a:lstStyle/>
          <a:p>
            <a:r>
              <a:rPr lang="en-US" dirty="0"/>
              <a:t>During this presentation participants will…</a:t>
            </a:r>
          </a:p>
          <a:p>
            <a:pPr lvl="1"/>
            <a:r>
              <a:rPr lang="en-US" dirty="0"/>
              <a:t>Gain knowledge about the evolution of the community living movement</a:t>
            </a:r>
          </a:p>
          <a:p>
            <a:pPr lvl="1"/>
            <a:r>
              <a:rPr lang="en-US" dirty="0"/>
              <a:t>Share knowledge about the challenges of facilitating community living in Alabama</a:t>
            </a:r>
          </a:p>
          <a:p>
            <a:pPr lvl="1"/>
            <a:r>
              <a:rPr lang="en-US" dirty="0"/>
              <a:t>Be introduced to the Accessible Alabama Community Readiness Assessment and its utility as a tool beginning a dialogue about needed considerations to promote successful community living for an individual</a:t>
            </a:r>
          </a:p>
          <a:p>
            <a:pPr fontAlgn="base"/>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236118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1F497D"/>
                </a:solidFill>
              </a:rPr>
              <a:t>Thank You</a:t>
            </a:r>
          </a:p>
        </p:txBody>
      </p:sp>
      <p:sp>
        <p:nvSpPr>
          <p:cNvPr id="3" name="Content Placeholder 2"/>
          <p:cNvSpPr>
            <a:spLocks noGrp="1"/>
          </p:cNvSpPr>
          <p:nvPr>
            <p:ph idx="1"/>
          </p:nvPr>
        </p:nvSpPr>
        <p:spPr>
          <a:xfrm>
            <a:off x="457200" y="1773708"/>
            <a:ext cx="8229600" cy="4352455"/>
          </a:xfrm>
        </p:spPr>
        <p:txBody>
          <a:bodyPr>
            <a:normAutofit fontScale="47500" lnSpcReduction="20000"/>
          </a:bodyPr>
          <a:lstStyle/>
          <a:p>
            <a:pPr marL="0" indent="0">
              <a:buNone/>
            </a:pPr>
            <a:r>
              <a:rPr lang="en-US"/>
              <a:t>For More Information Contact…</a:t>
            </a:r>
          </a:p>
          <a:p>
            <a:pPr marL="0" indent="0">
              <a:buNone/>
            </a:pPr>
            <a:endParaRPr lang="en-US" dirty="0"/>
          </a:p>
          <a:p>
            <a:pPr marL="0" indent="0">
              <a:buNone/>
            </a:pPr>
            <a:r>
              <a:rPr lang="en-US" dirty="0"/>
              <a:t>Eric M. Peebles, PhD, CRC</a:t>
            </a:r>
            <a:br>
              <a:rPr lang="en-US" dirty="0"/>
            </a:br>
            <a:r>
              <a:rPr lang="en-US" dirty="0"/>
              <a:t>President and Chief Executive Officer</a:t>
            </a:r>
          </a:p>
          <a:p>
            <a:pPr marL="0" indent="0">
              <a:buNone/>
            </a:pPr>
            <a:r>
              <a:rPr lang="en-US" dirty="0"/>
              <a:t>Abilities Unlimited DBA Accessible Alabama</a:t>
            </a:r>
          </a:p>
          <a:p>
            <a:pPr marL="0" indent="0">
              <a:buNone/>
            </a:pPr>
            <a:r>
              <a:rPr lang="en-US" dirty="0"/>
              <a:t>888-678-2767 (Toll-Free)</a:t>
            </a:r>
          </a:p>
          <a:p>
            <a:pPr marL="0" indent="0">
              <a:buNone/>
            </a:pPr>
            <a:r>
              <a:rPr lang="en-US" dirty="0"/>
              <a:t>eric@accessiblealabama.org </a:t>
            </a:r>
          </a:p>
          <a:p>
            <a:pPr marL="0" indent="0">
              <a:buNone/>
            </a:pPr>
            <a:r>
              <a:rPr lang="en-US" dirty="0"/>
              <a:t>www.accessiblealabama.org</a:t>
            </a:r>
          </a:p>
          <a:p>
            <a:pPr marL="0" indent="0">
              <a:buNone/>
            </a:pPr>
            <a:endParaRPr lang="en-US" dirty="0"/>
          </a:p>
          <a:p>
            <a:pPr marL="0" indent="0">
              <a:buNone/>
            </a:pPr>
            <a:r>
              <a:rPr lang="en-US" dirty="0"/>
              <a:t>James A Tucker, Esq.</a:t>
            </a:r>
          </a:p>
          <a:p>
            <a:pPr marL="0" indent="0">
              <a:buNone/>
            </a:pPr>
            <a:r>
              <a:rPr lang="pt-BR" dirty="0"/>
              <a:t>Director, Alabama DisabilitiesAdvocacy Program (ADAP)</a:t>
            </a:r>
          </a:p>
          <a:p>
            <a:pPr marL="0" indent="0">
              <a:buNone/>
            </a:pPr>
            <a:r>
              <a:rPr lang="en-US" dirty="0"/>
              <a:t>The Protection and Advocacy System for the State of Alabama</a:t>
            </a:r>
          </a:p>
          <a:p>
            <a:pPr marL="0" indent="0">
              <a:buNone/>
            </a:pPr>
            <a:r>
              <a:rPr lang="en-US" dirty="0"/>
              <a:t>Box 870395 </a:t>
            </a:r>
          </a:p>
          <a:p>
            <a:pPr marL="0" indent="0">
              <a:buNone/>
            </a:pPr>
            <a:r>
              <a:rPr lang="en-US" dirty="0"/>
              <a:t>Tuscaloosa, AL 35487 </a:t>
            </a:r>
          </a:p>
          <a:p>
            <a:pPr marL="0" indent="0">
              <a:buNone/>
            </a:pPr>
            <a:r>
              <a:rPr lang="en-US" dirty="0"/>
              <a:t>office 205-348-4928 | desk 205-348-6915 | fax 205-348-3909 </a:t>
            </a:r>
          </a:p>
          <a:p>
            <a:pPr marL="0" indent="0">
              <a:buNone/>
            </a:pPr>
            <a:r>
              <a:rPr lang="en-US" dirty="0"/>
              <a:t>jtucker@adap.ua.edu | website: &lt;http://adap.ua.edu&gt; | </a:t>
            </a:r>
          </a:p>
          <a:p>
            <a:pPr marL="0" indent="0">
              <a:buNone/>
            </a:pPr>
            <a:endParaRPr lang="en-US" u="sng"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368608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EE9D-32AC-46A4-A8CA-0E6BF6932DAE}"/>
              </a:ext>
            </a:extLst>
          </p:cNvPr>
          <p:cNvSpPr>
            <a:spLocks noGrp="1"/>
          </p:cNvSpPr>
          <p:nvPr>
            <p:ph type="title"/>
          </p:nvPr>
        </p:nvSpPr>
        <p:spPr/>
        <p:txBody>
          <a:bodyPr/>
          <a:lstStyle/>
          <a:p>
            <a:r>
              <a:rPr lang="en-US" dirty="0"/>
              <a:t>Olmstead vs. LC</a:t>
            </a:r>
          </a:p>
        </p:txBody>
      </p:sp>
      <p:sp>
        <p:nvSpPr>
          <p:cNvPr id="3" name="Content Placeholder 2">
            <a:extLst>
              <a:ext uri="{FF2B5EF4-FFF2-40B4-BE49-F238E27FC236}">
                <a16:creationId xmlns:a16="http://schemas.microsoft.com/office/drawing/2014/main" id="{3BC06BD4-11AF-46CD-BC84-3F053F6BF7A0}"/>
              </a:ext>
            </a:extLst>
          </p:cNvPr>
          <p:cNvSpPr>
            <a:spLocks noGrp="1"/>
          </p:cNvSpPr>
          <p:nvPr>
            <p:ph idx="1"/>
          </p:nvPr>
        </p:nvSpPr>
        <p:spPr>
          <a:xfrm>
            <a:off x="457200" y="1646382"/>
            <a:ext cx="8229600" cy="4525963"/>
          </a:xfrm>
        </p:spPr>
        <p:txBody>
          <a:bodyPr/>
          <a:lstStyle/>
          <a:p>
            <a:endParaRPr lang="en-US" altLang="en-US" b="1" dirty="0"/>
          </a:p>
          <a:p>
            <a:pPr marL="0" indent="0">
              <a:buClr>
                <a:srgbClr val="FFFF00"/>
              </a:buClr>
              <a:buNone/>
            </a:pPr>
            <a:r>
              <a:rPr lang="en-US" altLang="en-US" b="1" dirty="0"/>
              <a:t>The 1999 Supreme Court decision that requires states to administer their services, programs and activities, “in the most integrated setting appropriate to the needs of qualified individuals with disabilities.”</a:t>
            </a:r>
            <a:r>
              <a:rPr lang="en-US" altLang="en-US" dirty="0"/>
              <a:t> </a:t>
            </a:r>
          </a:p>
          <a:p>
            <a:endParaRPr lang="en-US" dirty="0"/>
          </a:p>
        </p:txBody>
      </p:sp>
      <p:pic>
        <p:nvPicPr>
          <p:cNvPr id="4" name="Picture 3">
            <a:extLst>
              <a:ext uri="{FF2B5EF4-FFF2-40B4-BE49-F238E27FC236}">
                <a16:creationId xmlns:a16="http://schemas.microsoft.com/office/drawing/2014/main" id="{F7AE8D1F-F86E-4EC3-BF03-59323A34C4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7707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679E-7E3D-4F54-A48A-BCE903ABB49B}"/>
              </a:ext>
            </a:extLst>
          </p:cNvPr>
          <p:cNvSpPr>
            <a:spLocks noGrp="1"/>
          </p:cNvSpPr>
          <p:nvPr>
            <p:ph type="title"/>
          </p:nvPr>
        </p:nvSpPr>
        <p:spPr/>
        <p:txBody>
          <a:bodyPr/>
          <a:lstStyle/>
          <a:p>
            <a:r>
              <a:rPr lang="en-US" dirty="0"/>
              <a:t>Most Integrated Setting</a:t>
            </a:r>
          </a:p>
        </p:txBody>
      </p:sp>
      <p:sp>
        <p:nvSpPr>
          <p:cNvPr id="3" name="Content Placeholder 2">
            <a:extLst>
              <a:ext uri="{FF2B5EF4-FFF2-40B4-BE49-F238E27FC236}">
                <a16:creationId xmlns:a16="http://schemas.microsoft.com/office/drawing/2014/main" id="{15AF32E9-A8FE-4620-A264-A62D1967519B}"/>
              </a:ext>
            </a:extLst>
          </p:cNvPr>
          <p:cNvSpPr>
            <a:spLocks noGrp="1"/>
          </p:cNvSpPr>
          <p:nvPr>
            <p:ph idx="1"/>
          </p:nvPr>
        </p:nvSpPr>
        <p:spPr/>
        <p:txBody>
          <a:bodyPr/>
          <a:lstStyle/>
          <a:p>
            <a:pPr marL="0" indent="0">
              <a:buNone/>
            </a:pPr>
            <a:endParaRPr lang="en-US" b="1" dirty="0"/>
          </a:p>
          <a:p>
            <a:pPr marL="0" indent="0">
              <a:buNone/>
            </a:pPr>
            <a:r>
              <a:rPr lang="en-US" b="1" dirty="0"/>
              <a:t>A setting that enables individuals with qualifying disabilities to interact with non-disabled persons to the fullest extent possible.</a:t>
            </a:r>
          </a:p>
          <a:p>
            <a:pPr marL="0" indent="0">
              <a:buNone/>
            </a:pPr>
            <a:endParaRPr lang="en-US" dirty="0"/>
          </a:p>
        </p:txBody>
      </p:sp>
      <p:pic>
        <p:nvPicPr>
          <p:cNvPr id="4" name="Picture 3">
            <a:extLst>
              <a:ext uri="{FF2B5EF4-FFF2-40B4-BE49-F238E27FC236}">
                <a16:creationId xmlns:a16="http://schemas.microsoft.com/office/drawing/2014/main" id="{8ADB08E3-9AFC-4853-9F69-78A0C0F115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110632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A8F9-52F4-46E8-B2BA-BA966B5ECDC2}"/>
              </a:ext>
            </a:extLst>
          </p:cNvPr>
          <p:cNvSpPr>
            <a:spLocks noGrp="1"/>
          </p:cNvSpPr>
          <p:nvPr>
            <p:ph type="title"/>
          </p:nvPr>
        </p:nvSpPr>
        <p:spPr/>
        <p:txBody>
          <a:bodyPr/>
          <a:lstStyle/>
          <a:p>
            <a:r>
              <a:rPr lang="en-US" dirty="0"/>
              <a:t>Qualifying Disability</a:t>
            </a:r>
          </a:p>
        </p:txBody>
      </p:sp>
      <p:sp>
        <p:nvSpPr>
          <p:cNvPr id="3" name="Content Placeholder 2">
            <a:extLst>
              <a:ext uri="{FF2B5EF4-FFF2-40B4-BE49-F238E27FC236}">
                <a16:creationId xmlns:a16="http://schemas.microsoft.com/office/drawing/2014/main" id="{C340F427-2988-4878-B9D2-A1750F38ADA0}"/>
              </a:ext>
            </a:extLst>
          </p:cNvPr>
          <p:cNvSpPr>
            <a:spLocks noGrp="1"/>
          </p:cNvSpPr>
          <p:nvPr>
            <p:ph idx="1"/>
          </p:nvPr>
        </p:nvSpPr>
        <p:spPr/>
        <p:txBody>
          <a:bodyPr>
            <a:normAutofit fontScale="92500" lnSpcReduction="10000"/>
          </a:bodyPr>
          <a:lstStyle/>
          <a:p>
            <a:pPr marL="0" indent="0">
              <a:buNone/>
            </a:pPr>
            <a:r>
              <a:rPr lang="en-US" b="1" dirty="0"/>
              <a:t>Title II of the ADA defines an individual with a qualifying disability as a person with a disability who, with or without reasonable modifications to rules, policies, or practices, the removal of architectural, communication, or transportation barriers, or the provision of auxiliary aids and services, meets the essential eligibility requirements for the receipt of services or the participation in programs or activities provided by a public entity. </a:t>
            </a:r>
          </a:p>
          <a:p>
            <a:endParaRPr lang="en-US" dirty="0"/>
          </a:p>
        </p:txBody>
      </p:sp>
      <p:pic>
        <p:nvPicPr>
          <p:cNvPr id="4" name="Picture 3">
            <a:extLst>
              <a:ext uri="{FF2B5EF4-FFF2-40B4-BE49-F238E27FC236}">
                <a16:creationId xmlns:a16="http://schemas.microsoft.com/office/drawing/2014/main" id="{0BAA7045-0C0B-4B53-A5D1-BBC718B30E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700721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B698-8E3F-435A-AD3F-D29A77FF999A}"/>
              </a:ext>
            </a:extLst>
          </p:cNvPr>
          <p:cNvSpPr>
            <a:spLocks noGrp="1"/>
          </p:cNvSpPr>
          <p:nvPr>
            <p:ph type="title"/>
          </p:nvPr>
        </p:nvSpPr>
        <p:spPr/>
        <p:txBody>
          <a:bodyPr/>
          <a:lstStyle/>
          <a:p>
            <a:r>
              <a:rPr lang="en-US" dirty="0"/>
              <a:t>Public Accommodations</a:t>
            </a:r>
          </a:p>
        </p:txBody>
      </p:sp>
      <p:sp>
        <p:nvSpPr>
          <p:cNvPr id="3" name="Content Placeholder 2">
            <a:extLst>
              <a:ext uri="{FF2B5EF4-FFF2-40B4-BE49-F238E27FC236}">
                <a16:creationId xmlns:a16="http://schemas.microsoft.com/office/drawing/2014/main" id="{F74EF21D-71CA-4C99-A852-DF5C8AB13BA8}"/>
              </a:ext>
            </a:extLst>
          </p:cNvPr>
          <p:cNvSpPr>
            <a:spLocks noGrp="1"/>
          </p:cNvSpPr>
          <p:nvPr>
            <p:ph idx="1"/>
          </p:nvPr>
        </p:nvSpPr>
        <p:spPr>
          <a:xfrm>
            <a:off x="457200" y="1600200"/>
            <a:ext cx="8229600" cy="4525963"/>
          </a:xfrm>
        </p:spPr>
        <p:txBody>
          <a:bodyPr>
            <a:normAutofit lnSpcReduction="10000"/>
          </a:bodyPr>
          <a:lstStyle/>
          <a:p>
            <a:r>
              <a:rPr lang="en-US" b="1" dirty="0"/>
              <a:t>Title II of the Act addresses Public Services, whether provided directly by, or on behalf of, a public entity.</a:t>
            </a:r>
          </a:p>
          <a:p>
            <a:r>
              <a:rPr lang="en-US" b="1" dirty="0"/>
              <a:t>A public entity is defined as:</a:t>
            </a:r>
          </a:p>
          <a:p>
            <a:pPr lvl="1"/>
            <a:r>
              <a:rPr lang="en-US" b="1" dirty="0"/>
              <a:t>Any State or local government;</a:t>
            </a:r>
          </a:p>
          <a:p>
            <a:pPr lvl="1"/>
            <a:r>
              <a:rPr lang="en-US" b="1" dirty="0"/>
              <a:t>Any department, agency, special purpose district, or other instrumentality of a State or local government; and</a:t>
            </a:r>
          </a:p>
          <a:p>
            <a:pPr lvl="1"/>
            <a:r>
              <a:rPr lang="en-US" b="1" dirty="0"/>
              <a:t>The National Railroad Passenger Corporation.</a:t>
            </a:r>
          </a:p>
          <a:p>
            <a:endParaRPr lang="en-US" b="1" u="sng" dirty="0"/>
          </a:p>
          <a:p>
            <a:endParaRPr lang="en-US" dirty="0"/>
          </a:p>
        </p:txBody>
      </p:sp>
      <p:pic>
        <p:nvPicPr>
          <p:cNvPr id="4" name="Picture 3">
            <a:extLst>
              <a:ext uri="{FF2B5EF4-FFF2-40B4-BE49-F238E27FC236}">
                <a16:creationId xmlns:a16="http://schemas.microsoft.com/office/drawing/2014/main" id="{0E4D259A-1902-4279-924D-EDCBFDDC73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142766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0370E-38D5-4862-81A4-0F6E11986BCE}"/>
              </a:ext>
            </a:extLst>
          </p:cNvPr>
          <p:cNvSpPr>
            <a:spLocks noGrp="1"/>
          </p:cNvSpPr>
          <p:nvPr>
            <p:ph type="title"/>
          </p:nvPr>
        </p:nvSpPr>
        <p:spPr/>
        <p:txBody>
          <a:bodyPr/>
          <a:lstStyle/>
          <a:p>
            <a:r>
              <a:rPr lang="en-US" dirty="0"/>
              <a:t>Service Provision Guidelines</a:t>
            </a:r>
          </a:p>
        </p:txBody>
      </p:sp>
      <p:sp>
        <p:nvSpPr>
          <p:cNvPr id="3" name="Content Placeholder 2">
            <a:extLst>
              <a:ext uri="{FF2B5EF4-FFF2-40B4-BE49-F238E27FC236}">
                <a16:creationId xmlns:a16="http://schemas.microsoft.com/office/drawing/2014/main" id="{EC4AA11F-A12B-4C52-9EEB-6C0C2C6DFF55}"/>
              </a:ext>
            </a:extLst>
          </p:cNvPr>
          <p:cNvSpPr>
            <a:spLocks noGrp="1"/>
          </p:cNvSpPr>
          <p:nvPr>
            <p:ph idx="1"/>
          </p:nvPr>
        </p:nvSpPr>
        <p:spPr/>
        <p:txBody>
          <a:bodyPr>
            <a:normAutofit fontScale="85000" lnSpcReduction="10000"/>
          </a:bodyPr>
          <a:lstStyle/>
          <a:p>
            <a:r>
              <a:rPr lang="en-US" b="1" dirty="0"/>
              <a:t>Under the Court’s Olmstead decision, states are required to provide community-based services for persons with disabilities who would otherwise be entitled to institutional services when:</a:t>
            </a:r>
          </a:p>
          <a:p>
            <a:pPr lvl="1"/>
            <a:r>
              <a:rPr lang="en-US" b="1" dirty="0"/>
              <a:t>The State’s treatment professionals reasonably determine that such placement is appropriate;</a:t>
            </a:r>
          </a:p>
          <a:p>
            <a:pPr lvl="1"/>
            <a:r>
              <a:rPr lang="en-US" b="1" dirty="0"/>
              <a:t>The affected persons do not oppose such treatment; and</a:t>
            </a:r>
          </a:p>
          <a:p>
            <a:pPr lvl="1"/>
            <a:r>
              <a:rPr lang="en-US" b="1" dirty="0"/>
              <a:t>The placement can be reasonably accommodated, taking into account the resources available to the State and the needs of others who are receiving state-supported disability services.</a:t>
            </a:r>
          </a:p>
          <a:p>
            <a:endParaRPr lang="en-US" dirty="0"/>
          </a:p>
        </p:txBody>
      </p:sp>
      <p:pic>
        <p:nvPicPr>
          <p:cNvPr id="4" name="Picture 3">
            <a:extLst>
              <a:ext uri="{FF2B5EF4-FFF2-40B4-BE49-F238E27FC236}">
                <a16:creationId xmlns:a16="http://schemas.microsoft.com/office/drawing/2014/main" id="{DFA5B3C5-20FB-47BA-B78E-89B6C4F31B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32442" y="5768976"/>
            <a:ext cx="2876091" cy="862827"/>
          </a:xfrm>
          <a:prstGeom prst="rect">
            <a:avLst/>
          </a:prstGeom>
        </p:spPr>
      </p:pic>
    </p:spTree>
    <p:extLst>
      <p:ext uri="{BB962C8B-B14F-4D97-AF65-F5344CB8AC3E}">
        <p14:creationId xmlns:p14="http://schemas.microsoft.com/office/powerpoint/2010/main" val="270777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812F2C-6DD1-4F6F-948D-106B6E2F7CD6}"/>
              </a:ext>
            </a:extLst>
          </p:cNvPr>
          <p:cNvSpPr>
            <a:spLocks noGrp="1"/>
          </p:cNvSpPr>
          <p:nvPr>
            <p:ph type="title"/>
          </p:nvPr>
        </p:nvSpPr>
        <p:spPr/>
        <p:txBody>
          <a:bodyPr/>
          <a:lstStyle/>
          <a:p>
            <a:r>
              <a:rPr lang="en-US" dirty="0"/>
              <a:t>Challenges to Implementation in Alabama</a:t>
            </a:r>
          </a:p>
        </p:txBody>
      </p:sp>
      <p:sp>
        <p:nvSpPr>
          <p:cNvPr id="5" name="Text Placeholder 4">
            <a:extLst>
              <a:ext uri="{FF2B5EF4-FFF2-40B4-BE49-F238E27FC236}">
                <a16:creationId xmlns:a16="http://schemas.microsoft.com/office/drawing/2014/main" id="{E6263BAD-EA60-40F2-811C-C9C674DBDBD9}"/>
              </a:ext>
            </a:extLst>
          </p:cNvPr>
          <p:cNvSpPr>
            <a:spLocks noGrp="1"/>
          </p:cNvSpPr>
          <p:nvPr>
            <p:ph type="body" idx="1"/>
          </p:nvPr>
        </p:nvSpPr>
        <p:spPr/>
        <p:txBody>
          <a:bodyPr/>
          <a:lstStyle/>
          <a:p>
            <a:r>
              <a:rPr lang="en-US" dirty="0"/>
              <a:t>The Human Experience</a:t>
            </a:r>
          </a:p>
        </p:txBody>
      </p:sp>
      <p:pic>
        <p:nvPicPr>
          <p:cNvPr id="6" name="Picture 5">
            <a:extLst>
              <a:ext uri="{FF2B5EF4-FFF2-40B4-BE49-F238E27FC236}">
                <a16:creationId xmlns:a16="http://schemas.microsoft.com/office/drawing/2014/main" id="{430D701B-FDEB-4B35-953D-FAB9655230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59985" y="567711"/>
            <a:ext cx="4334728" cy="1300418"/>
          </a:xfrm>
          <a:prstGeom prst="rect">
            <a:avLst/>
          </a:prstGeom>
        </p:spPr>
      </p:pic>
    </p:spTree>
    <p:extLst>
      <p:ext uri="{BB962C8B-B14F-4D97-AF65-F5344CB8AC3E}">
        <p14:creationId xmlns:p14="http://schemas.microsoft.com/office/powerpoint/2010/main" val="6054005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9.0&quot;&gt;&lt;object type=&quot;1&quot; unique_id=&quot;10001&quot;&gt;&lt;object type=&quot;2&quot; unique_id=&quot;10092&quot;&gt;&lt;object type=&quot;3&quot; unique_id=&quot;10681&quot;&gt;&lt;property id=&quot;20148&quot; value=&quot;5&quot;/&gt;&lt;property id=&quot;20300&quot; value=&quot;Slide 1&quot;/&gt;&lt;property id=&quot;20307&quot; value=&quot;288&quot;/&gt;&lt;/object&gt;&lt;object type=&quot;3&quot; unique_id=&quot;10841&quot;&gt;&lt;property id=&quot;20148&quot; value=&quot;5&quot;/&gt;&lt;property id=&quot;20300&quot; value=&quot;Slide 2&quot;/&gt;&lt;property id=&quot;20307&quot; value=&quot;294&quot;/&gt;&lt;/object&gt;&lt;/object&gt;&lt;object type=&quot;8&quot; unique_id=&quot;1009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1134</Words>
  <Application>Microsoft Office PowerPoint</Application>
  <PresentationFormat>On-screen Show (4:3)</PresentationFormat>
  <Paragraphs>176</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Helvetica</vt:lpstr>
      <vt:lpstr>Office Theme</vt:lpstr>
      <vt:lpstr>The Evolution and Response to a Community Living Mandate</vt:lpstr>
      <vt:lpstr>Welcome </vt:lpstr>
      <vt:lpstr>Learning Objectives</vt:lpstr>
      <vt:lpstr>Olmstead vs. LC</vt:lpstr>
      <vt:lpstr>Most Integrated Setting</vt:lpstr>
      <vt:lpstr>Qualifying Disability</vt:lpstr>
      <vt:lpstr>Public Accommodations</vt:lpstr>
      <vt:lpstr>Service Provision Guidelines</vt:lpstr>
      <vt:lpstr>Challenges to Implementation in Alabama</vt:lpstr>
      <vt:lpstr>Statistics</vt:lpstr>
      <vt:lpstr>Statistics</vt:lpstr>
      <vt:lpstr>Statistics</vt:lpstr>
      <vt:lpstr>Statistics</vt:lpstr>
      <vt:lpstr>Review of Literature</vt:lpstr>
      <vt:lpstr>Quality of Life</vt:lpstr>
      <vt:lpstr>Domains of Life</vt:lpstr>
      <vt:lpstr>Well-being – Life Satisfaction</vt:lpstr>
      <vt:lpstr>Evolution of Quality of Life in the Social Sciences</vt:lpstr>
      <vt:lpstr>Challenges in Defining</vt:lpstr>
      <vt:lpstr>Quality of Life (QOL) Defined</vt:lpstr>
      <vt:lpstr>Haplern (1993)</vt:lpstr>
      <vt:lpstr>Mental and Physical Well-Being</vt:lpstr>
      <vt:lpstr>Performance of Adult Roles</vt:lpstr>
      <vt:lpstr>Performance of Adult Roles Cont.</vt:lpstr>
      <vt:lpstr>Sense of Personal Fulfillment</vt:lpstr>
      <vt:lpstr>Community readiness assessment</vt:lpstr>
      <vt:lpstr>Readiness Assessment</vt:lpstr>
      <vt:lpstr>Available Resources:</vt:lpstr>
      <vt:lpstr>STAR Program:</vt:lpstr>
      <vt:lpstr>Thank You</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Dotson</dc:creator>
  <cp:lastModifiedBy>Eric Peebles</cp:lastModifiedBy>
  <cp:revision>54</cp:revision>
  <cp:lastPrinted>2019-06-26T21:23:30Z</cp:lastPrinted>
  <dcterms:created xsi:type="dcterms:W3CDTF">2019-01-10T15:07:34Z</dcterms:created>
  <dcterms:modified xsi:type="dcterms:W3CDTF">2019-06-26T21:24:06Z</dcterms:modified>
</cp:coreProperties>
</file>